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</p:sldIdLst>
  <p:sldSz cy="5143500" cx="9144000"/>
  <p:notesSz cx="6858000" cy="9144000"/>
  <p:embeddedFontLst>
    <p:embeddedFont>
      <p:font typeface="Anaheim"/>
      <p:regular r:id="rId55"/>
    </p:embeddedFont>
    <p:embeddedFont>
      <p:font typeface="Barlow Condensed ExtraBold"/>
      <p:bold r:id="rId56"/>
      <p:boldItalic r:id="rId57"/>
    </p:embeddedFont>
    <p:embeddedFont>
      <p:font typeface="Overpass Mono"/>
      <p:regular r:id="rId58"/>
      <p:bold r:id="rId59"/>
    </p:embeddedFont>
    <p:embeddedFont>
      <p:font typeface="Fira Code"/>
      <p:regular r:id="rId60"/>
      <p:bold r:id="rId61"/>
    </p:embeddedFont>
    <p:embeddedFont>
      <p:font typeface="Barlow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FD83ED-22F7-4546-A59A-328918263D51}">
  <a:tblStyle styleId="{18FD83ED-22F7-4546-A59A-328918263D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Barlow-regular.fntdata"/><Relationship Id="rId61" Type="http://schemas.openxmlformats.org/officeDocument/2006/relationships/font" Target="fonts/FiraCode-bold.fntdata"/><Relationship Id="rId20" Type="http://schemas.openxmlformats.org/officeDocument/2006/relationships/slide" Target="slides/slide15.xml"/><Relationship Id="rId64" Type="http://schemas.openxmlformats.org/officeDocument/2006/relationships/font" Target="fonts/Barlow-italic.fntdata"/><Relationship Id="rId63" Type="http://schemas.openxmlformats.org/officeDocument/2006/relationships/font" Target="fonts/Barlow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65" Type="http://schemas.openxmlformats.org/officeDocument/2006/relationships/font" Target="fonts/Barlow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FiraCode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Anaheim-regular.fntdata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BarlowCondensedExtraBold-boldItalic.fntdata"/><Relationship Id="rId12" Type="http://schemas.openxmlformats.org/officeDocument/2006/relationships/slide" Target="slides/slide7.xml"/><Relationship Id="rId56" Type="http://schemas.openxmlformats.org/officeDocument/2006/relationships/font" Target="fonts/BarlowCondensedExtraBold-bold.fntdata"/><Relationship Id="rId15" Type="http://schemas.openxmlformats.org/officeDocument/2006/relationships/slide" Target="slides/slide10.xml"/><Relationship Id="rId59" Type="http://schemas.openxmlformats.org/officeDocument/2006/relationships/font" Target="fonts/OverpassMono-bold.fntdata"/><Relationship Id="rId14" Type="http://schemas.openxmlformats.org/officeDocument/2006/relationships/slide" Target="slides/slide9.xml"/><Relationship Id="rId58" Type="http://schemas.openxmlformats.org/officeDocument/2006/relationships/font" Target="fonts/OverpassMono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37bb46c1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37bb46c1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5b8f5b9dea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5b8f5b9dea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5b8f5b9dea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5b8f5b9dea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5b8f5b9dea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5b8f5b9dea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5b8f5b9dea_2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5b8f5b9dea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5d79ec710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5d79ec710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5b8f5b9dea_2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5b8f5b9dea_2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5d79ec710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5d79ec710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5d79ec710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5d79ec710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5b8f5b9dea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5b8f5b9dea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5b8f5b9dea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5b8f5b9dea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37bb46c17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37bb46c17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5b8f5b9dea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5b8f5b9dea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5b8f5b9dea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25b8f5b9dea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5b8f5b9dea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5b8f5b9dea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5b8f5b9dea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5b8f5b9dea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5b8f5b9dea_2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5b8f5b9dea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37cc134d7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37cc134d7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237cc134d7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237cc134d7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7cc134d7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7cc134d7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237cc134d7e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237cc134d7e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37cc134d7e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37cc134d7e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37bb46c1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37bb46c1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37cc134d7e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37cc134d7e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237cc134d7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237cc134d7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37cc134d7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37cc134d7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37cc134d7e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37cc134d7e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37cc134d7e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37cc134d7e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37cc134d7e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37cc134d7e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37cc134d7e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37cc134d7e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37cc134d7e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37cc134d7e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37cc134d7e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237cc134d7e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37cc134d7e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237cc134d7e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37bb46c17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37bb46c17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37cc134d7e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37cc134d7e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5f0c2d864a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5f0c2d864a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25f0c2d864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25f0c2d864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37cc134d7e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237cc134d7e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237cc134d7e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237cc134d7e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237cc134d7e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237cc134d7e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37cc134d7e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37cc134d7e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237cc134d7e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237cc134d7e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37cc134d7e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37cc134d7e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237cc134d7e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237cc134d7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37bb46c17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37bb46c17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37bb46c17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37bb46c17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5d79ec710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5d79ec710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5d79ec710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5d79ec710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5b8f5b9de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5b8f5b9de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rect b="b" l="l" r="r" t="t"/>
              <a:pathLst>
                <a:path extrusionOk="0" h="1930" w="19277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rect b="b" l="l" r="r" t="t"/>
              <a:pathLst>
                <a:path extrusionOk="0" h="1930" w="12645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rect b="b" l="l" r="r" t="t"/>
              <a:pathLst>
                <a:path extrusionOk="0" h="1942" w="10704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rect b="b" l="l" r="r" t="t"/>
              <a:pathLst>
                <a:path extrusionOk="0" h="1941" w="8728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rect b="b" l="l" r="r" t="t"/>
              <a:pathLst>
                <a:path extrusionOk="0" h="1929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rect b="b" l="l" r="r" t="t"/>
              <a:pathLst>
                <a:path extrusionOk="0" h="1930" w="12847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rect b="b" l="l" r="r" t="t"/>
              <a:pathLst>
                <a:path extrusionOk="0" h="1942" w="7287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rect b="b" l="l" r="r" t="t"/>
              <a:pathLst>
                <a:path extrusionOk="0" h="1930" w="4716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rect b="b" l="l" r="r" t="t"/>
              <a:pathLst>
                <a:path extrusionOk="0" h="1930" w="4704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rect b="b" l="l" r="r" t="t"/>
              <a:pathLst>
                <a:path extrusionOk="0" h="1942" w="14991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rect b="b" l="l" r="r" t="t"/>
              <a:pathLst>
                <a:path extrusionOk="0" h="1941" w="11788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rect b="b" l="l" r="r" t="t"/>
              <a:pathLst>
                <a:path extrusionOk="0" h="1941" w="643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rect b="b" l="l" r="r" t="t"/>
              <a:pathLst>
                <a:path extrusionOk="0" h="1929" w="10704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rect b="b" l="l" r="r" t="t"/>
              <a:pathLst>
                <a:path extrusionOk="0" h="1930" w="4715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rect b="b" l="l" r="r" t="t"/>
              <a:pathLst>
                <a:path extrusionOk="0" h="1929" w="4716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rect b="b" l="l" r="r" t="t"/>
              <a:pathLst>
                <a:path extrusionOk="0" h="1930" w="10704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rect b="b" l="l" r="r" t="t"/>
              <a:pathLst>
                <a:path extrusionOk="0" h="1930" w="12598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rect b="b" l="l" r="r" t="t"/>
              <a:pathLst>
                <a:path extrusionOk="0" h="1930" w="21837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rect b="b" l="l" r="r" t="t"/>
              <a:pathLst>
                <a:path extrusionOk="0" h="1941" w="600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rect b="b" l="l" r="r" t="t"/>
              <a:pathLst>
                <a:path extrusionOk="0" h="1941" w="1130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rect b="b" l="l" r="r" t="t"/>
              <a:pathLst>
                <a:path extrusionOk="0" h="1942" w="12169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rect b="b" l="l" r="r" t="t"/>
              <a:pathLst>
                <a:path extrusionOk="0" h="1942" w="11621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rect b="b" l="l" r="r" t="t"/>
              <a:pathLst>
                <a:path extrusionOk="0" h="1930" w="16276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rect b="b" l="l" r="r" t="t"/>
            <a:pathLst>
              <a:path extrusionOk="0" h="5657" w="39744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rect b="b" l="l" r="r" t="t"/>
            <a:pathLst>
              <a:path extrusionOk="0" h="5657" w="9705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rect b="b" l="l" r="r" t="t"/>
            <a:pathLst>
              <a:path extrusionOk="0" h="5633" w="3097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rect b="b" l="l" r="r" t="t"/>
            <a:pathLst>
              <a:path extrusionOk="0" h="3585" w="2442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rect b="b" l="l" r="r" t="t"/>
            <a:pathLst>
              <a:path extrusionOk="0" h="3585" w="2454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rect b="b" l="l" r="r" t="t"/>
            <a:pathLst>
              <a:path extrusionOk="0" h="2346" w="5477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rect b="b" l="l" r="r" t="t"/>
            <a:pathLst>
              <a:path extrusionOk="0" h="2346" w="2176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rect b="b" l="l" r="r" t="t"/>
            <a:pathLst>
              <a:path extrusionOk="0" h="2335" w="12098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 txBox="1"/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50" name="Google Shape;50;p2"/>
          <p:cNvSpPr txBox="1"/>
          <p:nvPr>
            <p:ph idx="1" type="subTitle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ta al pie">
  <p:cSld name="CAPTION_ONLY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rect b="b" l="l" r="r" t="t"/>
            <a:pathLst>
              <a:path extrusionOk="0" h="5002" w="15122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rect b="b" l="l" r="r" t="t"/>
            <a:pathLst>
              <a:path extrusionOk="0" h="27529" w="70081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/>
          <p:cNvSpPr txBox="1"/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idx="1" type="body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"/>
          <p:cNvSpPr txBox="1"/>
          <p:nvPr>
            <p:ph hasCustomPrompt="1" type="title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rect b="b" l="l" r="r" t="t"/>
              <a:pathLst>
                <a:path extrusionOk="0" h="4121" w="92144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rect b="b" l="l" r="r" t="t"/>
              <a:pathLst>
                <a:path extrusionOk="0" h="4121" w="42304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rect b="b" l="l" r="r" t="t"/>
              <a:pathLst>
                <a:path extrusionOk="0" h="4109" w="35899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rect b="b" l="l" r="r" t="t"/>
              <a:pathLst>
                <a:path extrusionOk="0" h="4109" w="11574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rect b="b" l="l" r="r" t="t"/>
              <a:pathLst>
                <a:path extrusionOk="0" h="4109" w="4358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rect b="b" l="l" r="r" t="t"/>
              <a:pathLst>
                <a:path extrusionOk="0" h="4121" w="11443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rect b="b" l="l" r="r" t="t"/>
              <a:pathLst>
                <a:path extrusionOk="0" h="4121" w="27861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rect b="b" l="l" r="r" t="t"/>
              <a:pathLst>
                <a:path extrusionOk="0" h="4121" w="63485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rect b="b" l="l" r="r" t="t"/>
              <a:pathLst>
                <a:path extrusionOk="0" h="4109" w="41804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rect b="b" l="l" r="r" t="t"/>
              <a:pathLst>
                <a:path extrusionOk="0" h="4109" w="4359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rect b="b" l="l" r="r" t="t"/>
              <a:pathLst>
                <a:path extrusionOk="0" h="4121" w="4442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rect b="b" l="l" r="r" t="t"/>
              <a:pathLst>
                <a:path extrusionOk="0" h="4121" w="42303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rect b="b" l="l" r="r" t="t"/>
              <a:pathLst>
                <a:path extrusionOk="0" h="4109" w="36089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rect b="b" l="l" r="r" t="t"/>
              <a:pathLst>
                <a:path extrusionOk="0" h="4109" w="4371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p14"/>
          <p:cNvSpPr txBox="1"/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4"/>
          <p:cNvSpPr txBox="1"/>
          <p:nvPr>
            <p:ph idx="1" type="subTitle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4" name="Google Shape;184;p14"/>
          <p:cNvSpPr txBox="1"/>
          <p:nvPr>
            <p:ph idx="2" type="ctrTitle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14"/>
          <p:cNvSpPr txBox="1"/>
          <p:nvPr>
            <p:ph idx="3" type="subTitle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6" name="Google Shape;186;p14"/>
          <p:cNvSpPr txBox="1"/>
          <p:nvPr>
            <p:ph idx="4" type="ctrTitle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14"/>
          <p:cNvSpPr txBox="1"/>
          <p:nvPr>
            <p:ph idx="5" type="subTitle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6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9" name="Google Shape;189;p14"/>
          <p:cNvSpPr txBox="1"/>
          <p:nvPr>
            <p:ph idx="7" type="ctrTitle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0" name="Google Shape;190;p14"/>
          <p:cNvSpPr txBox="1"/>
          <p:nvPr>
            <p:ph idx="8" type="ctrTitle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rect b="b" l="l" r="r" t="t"/>
            <a:pathLst>
              <a:path extrusionOk="0" h="5847" w="19503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rect b="b" l="l" r="r" t="t"/>
            <a:pathLst>
              <a:path extrusionOk="0" h="5847" w="30184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"/>
          <p:cNvSpPr txBox="1"/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8" name="Google Shape;198;p15"/>
          <p:cNvSpPr txBox="1"/>
          <p:nvPr>
            <p:ph idx="1" type="subTitle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199" name="Google Shape;199;p15"/>
          <p:cNvSpPr txBox="1"/>
          <p:nvPr>
            <p:ph idx="2" type="ctrTitle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0" name="Google Shape;200;p15"/>
          <p:cNvSpPr txBox="1"/>
          <p:nvPr>
            <p:ph idx="3" type="subTitle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1" name="Google Shape;201;p15"/>
          <p:cNvSpPr txBox="1"/>
          <p:nvPr>
            <p:ph idx="4" type="ctrTitle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2" name="Google Shape;202;p15"/>
          <p:cNvSpPr txBox="1"/>
          <p:nvPr>
            <p:ph idx="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3" name="Google Shape;203;p15"/>
          <p:cNvSpPr txBox="1"/>
          <p:nvPr>
            <p:ph idx="6" type="ctrTitle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4" name="Google Shape;204;p15"/>
          <p:cNvSpPr txBox="1"/>
          <p:nvPr>
            <p:ph idx="7" type="subTitle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  <p:sp>
        <p:nvSpPr>
          <p:cNvPr id="205" name="Google Shape;205;p15"/>
          <p:cNvSpPr txBox="1"/>
          <p:nvPr>
            <p:ph idx="8" type="ctrTitle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b="1" sz="35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06" name="Google Shape;206;p15"/>
          <p:cNvSpPr txBox="1"/>
          <p:nvPr>
            <p:ph idx="9" type="subTitle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b="1" sz="22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/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16"/>
          <p:cNvSpPr txBox="1"/>
          <p:nvPr>
            <p:ph idx="2" type="ctrTitle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16"/>
          <p:cNvSpPr txBox="1"/>
          <p:nvPr>
            <p:ph idx="1" type="subTitle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1" name="Google Shape;211;p16"/>
          <p:cNvSpPr txBox="1"/>
          <p:nvPr>
            <p:ph idx="3" type="ctrTitle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2" name="Google Shape;212;p16"/>
          <p:cNvSpPr txBox="1"/>
          <p:nvPr>
            <p:ph idx="4" type="subTitle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6"/>
          <p:cNvSpPr txBox="1"/>
          <p:nvPr>
            <p:ph idx="5" type="ctrTitle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" name="Google Shape;214;p16"/>
          <p:cNvSpPr txBox="1"/>
          <p:nvPr>
            <p:ph idx="6" type="subTitle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5" name="Google Shape;215;p16"/>
          <p:cNvSpPr txBox="1"/>
          <p:nvPr>
            <p:ph idx="7"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8" type="subTitle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4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7"/>
          <p:cNvSpPr txBox="1"/>
          <p:nvPr>
            <p:ph idx="1" type="body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 algn="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 algn="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 algn="r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220" name="Google Shape;220;p17"/>
          <p:cNvSpPr txBox="1"/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rect b="b" l="l" r="r" t="t"/>
            <a:pathLst>
              <a:path extrusionOk="0" h="2335" w="15396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rect b="b" l="l" r="r" t="t"/>
            <a:pathLst>
              <a:path extrusionOk="0" h="2335" w="31433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rect b="b" l="l" r="r" t="t"/>
            <a:pathLst>
              <a:path extrusionOk="0" h="2347" w="46995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rect b="b" l="l" r="r" t="t"/>
            <a:pathLst>
              <a:path extrusionOk="0" h="2347" w="5323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4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5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rect b="b" l="l" r="r" t="t"/>
            <a:pathLst>
              <a:path extrusionOk="0" h="8298" w="13584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rect b="b" l="l" r="r" t="t"/>
            <a:pathLst>
              <a:path extrusionOk="0" h="8298" w="71889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rect b="b" l="l" r="r" t="t"/>
            <a:pathLst>
              <a:path extrusionOk="0" h="8298" w="106011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rect b="b" l="l" r="r" t="t"/>
            <a:pathLst>
              <a:path extrusionOk="0" h="8298" w="30813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rect b="b" l="l" r="r" t="t"/>
            <a:pathLst>
              <a:path extrusionOk="0" h="8298" w="35945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rect b="b" l="l" r="r" t="t"/>
            <a:pathLst>
              <a:path extrusionOk="0" h="8274" w="94909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rect b="b" l="l" r="r" t="t"/>
            <a:pathLst>
              <a:path extrusionOk="0" h="8297" w="8273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rect b="b" l="l" r="r" t="t"/>
            <a:pathLst>
              <a:path extrusionOk="0" h="8297" w="8298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rect b="b" l="l" r="r" t="t"/>
            <a:pathLst>
              <a:path extrusionOk="0" h="8298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rect b="b" l="l" r="r" t="t"/>
            <a:pathLst>
              <a:path extrusionOk="0" h="8298" w="8298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rect b="b" l="l" r="r" t="t"/>
            <a:pathLst>
              <a:path extrusionOk="0" h="8297" w="105987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rect b="b" l="l" r="r" t="t"/>
            <a:pathLst>
              <a:path extrusionOk="0" h="8297" w="30814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rect b="b" l="l" r="r" t="t"/>
            <a:pathLst>
              <a:path extrusionOk="0" h="8273" w="48318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rect b="b" l="l" r="r" t="t"/>
            <a:pathLst>
              <a:path extrusionOk="0" h="8297" w="8298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rect b="b" l="l" r="r" t="t"/>
            <a:pathLst>
              <a:path extrusionOk="0" h="8298" w="8297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rect b="b" l="l" r="r" t="t"/>
            <a:pathLst>
              <a:path extrusionOk="0" h="8298" w="8298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rect b="b" l="l" r="r" t="t"/>
            <a:pathLst>
              <a:path extrusionOk="0" h="8297" w="8297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rect b="b" l="l" r="r" t="t"/>
            <a:pathLst>
              <a:path extrusionOk="0" h="8298" w="84742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rect b="b" l="l" r="r" t="t"/>
            <a:pathLst>
              <a:path extrusionOk="0" h="8297" w="61626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rect b="b" l="l" r="r" t="t"/>
            <a:pathLst>
              <a:path extrusionOk="0" h="8297" w="57766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rect b="b" l="l" r="r" t="t"/>
            <a:pathLst>
              <a:path extrusionOk="0" h="8297" w="28967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rect b="b" l="l" r="r" t="t"/>
            <a:pathLst>
              <a:path extrusionOk="0" h="8298" w="99704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rect b="b" l="l" r="r" t="t"/>
            <a:pathLst>
              <a:path extrusionOk="0" h="8298" w="45176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rect b="b" l="l" r="r" t="t"/>
            <a:pathLst>
              <a:path extrusionOk="0" h="8298" w="82344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rect b="b" l="l" r="r" t="t"/>
            <a:pathLst>
              <a:path extrusionOk="0" h="8298" w="100711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rect b="b" l="l" r="r" t="t"/>
            <a:pathLst>
              <a:path extrusionOk="0" h="178667" w="70019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8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rect b="b" l="l" r="r" t="t"/>
            <a:pathLst>
              <a:path extrusionOk="0" h="37768" w="115539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rect b="b" l="l" r="r" t="t"/>
            <a:pathLst>
              <a:path extrusionOk="0" h="37767" w="115539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rect b="b" l="l" r="r" t="t"/>
            <a:pathLst>
              <a:path extrusionOk="0" h="11157" w="115539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rect b="b" l="l" r="r" t="t"/>
            <a:pathLst>
              <a:path extrusionOk="0" h="12027" w="13038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rect b="b" l="l" r="r" t="t"/>
            <a:pathLst>
              <a:path extrusionOk="0" h="12026" w="35172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20"/>
          <p:cNvSpPr txBox="1"/>
          <p:nvPr>
            <p:ph idx="2" type="subTitle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282" name="Google Shape;282;p20"/>
          <p:cNvSpPr txBox="1"/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20"/>
          <p:cNvSpPr txBox="1"/>
          <p:nvPr>
            <p:ph idx="3" type="title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3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rect b="b" l="l" r="r" t="t"/>
            <a:pathLst>
              <a:path extrusionOk="0" h="24170" w="52686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 txBox="1"/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3"/>
          <p:cNvSpPr txBox="1"/>
          <p:nvPr>
            <p:ph idx="1" type="subTitle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USTOM_10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/>
          <p:nvPr>
            <p:ph idx="1" type="subTitle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86" name="Google Shape;286;p21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idx="1" type="subTitle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2"/>
          <p:cNvSpPr txBox="1"/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2" type="subTitle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2"/>
          <p:cNvSpPr txBox="1"/>
          <p:nvPr>
            <p:ph idx="3" type="title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2" name="Google Shape;292;p22"/>
          <p:cNvSpPr txBox="1"/>
          <p:nvPr>
            <p:ph idx="4" type="subTitle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2"/>
          <p:cNvSpPr txBox="1"/>
          <p:nvPr>
            <p:ph idx="5" type="title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4" name="Google Shape;294;p22"/>
          <p:cNvSpPr txBox="1"/>
          <p:nvPr>
            <p:ph idx="6" type="subTitle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2"/>
          <p:cNvSpPr txBox="1"/>
          <p:nvPr>
            <p:ph idx="7" type="title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6" name="Google Shape;296;p22"/>
          <p:cNvSpPr txBox="1"/>
          <p:nvPr>
            <p:ph idx="8" type="subTitle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2"/>
          <p:cNvSpPr txBox="1"/>
          <p:nvPr>
            <p:ph idx="9" type="title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298" name="Google Shape;298;p22"/>
          <p:cNvSpPr txBox="1"/>
          <p:nvPr>
            <p:ph idx="13" type="subTitle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2"/>
          <p:cNvSpPr txBox="1"/>
          <p:nvPr>
            <p:ph idx="14" type="title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300" name="Google Shape;300;p22"/>
          <p:cNvSpPr txBox="1"/>
          <p:nvPr>
            <p:ph idx="15" type="title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rect b="b" l="l" r="r" t="t"/>
            <a:pathLst>
              <a:path extrusionOk="0" h="4121" w="42303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ercentages">
  <p:cSld name="CUSTOM_1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5" name="Google Shape;305;p23"/>
          <p:cNvSpPr txBox="1"/>
          <p:nvPr>
            <p:ph hasCustomPrompt="1" idx="2" type="title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/>
          <p:nvPr>
            <p:ph hasCustomPrompt="1" idx="3" type="title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1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8355575" y="4357775"/>
            <a:ext cx="788431" cy="785368"/>
          </a:xfrm>
          <a:custGeom>
            <a:rect b="b" l="l" r="r" t="t"/>
            <a:pathLst>
              <a:path extrusionOk="0" h="16396" w="17241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/>
          <p:nvPr/>
        </p:nvSpPr>
        <p:spPr>
          <a:xfrm flipH="1">
            <a:off x="7353292" y="4786292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5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/>
          <p:nvPr>
            <p:ph idx="1" type="subTitle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4"/>
          <p:cNvSpPr txBox="1"/>
          <p:nvPr>
            <p:ph hasCustomPrompt="1"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4"/>
          <p:cNvSpPr txBox="1"/>
          <p:nvPr>
            <p:ph idx="2" type="subTitle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4"/>
          <p:cNvSpPr txBox="1"/>
          <p:nvPr>
            <p:ph hasCustomPrompt="1" idx="3" type="title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4"/>
          <p:cNvSpPr txBox="1"/>
          <p:nvPr>
            <p:ph idx="4" type="subTitle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4"/>
          <p:cNvSpPr txBox="1"/>
          <p:nvPr>
            <p:ph hasCustomPrompt="1" idx="5" type="title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b="1" sz="25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/>
          <p:nvPr/>
        </p:nvSpPr>
        <p:spPr>
          <a:xfrm>
            <a:off x="7377200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570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6810278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6896029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8105579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6739789" y="3268775"/>
            <a:ext cx="1104128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18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1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1299972" y="1500450"/>
            <a:ext cx="490621" cy="356872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rect b="b" l="l" r="r" t="t"/>
            <a:pathLst>
              <a:path extrusionOk="0" h="2775" w="920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rect b="b" l="l" r="r" t="t"/>
            <a:pathLst>
              <a:path extrusionOk="0" h="2763" w="674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rect b="b" l="l" r="r" t="t"/>
            <a:pathLst>
              <a:path extrusionOk="0" h="2763" w="16884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 txBox="1"/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" name="Google Shape;87;p4"/>
          <p:cNvSpPr txBox="1"/>
          <p:nvPr>
            <p:ph hasCustomPrompt="1" idx="2" type="title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b="1" sz="12500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rect b="b" l="l" r="r" t="t"/>
            <a:pathLst>
              <a:path extrusionOk="0" h="5859" w="14607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91" name="Google Shape;91;p5"/>
          <p:cNvSpPr txBox="1"/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94" name="Google Shape;94;p6"/>
          <p:cNvSpPr txBox="1"/>
          <p:nvPr>
            <p:ph idx="1" type="subTitle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6"/>
          <p:cNvSpPr txBox="1"/>
          <p:nvPr>
            <p:ph idx="2" type="title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6" name="Google Shape;96;p6"/>
          <p:cNvSpPr txBox="1"/>
          <p:nvPr>
            <p:ph idx="3" type="subTitle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6"/>
          <p:cNvSpPr txBox="1"/>
          <p:nvPr>
            <p:ph idx="4" type="title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/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03" name="Google Shape;103;p8"/>
          <p:cNvSpPr txBox="1"/>
          <p:nvPr>
            <p:ph idx="1" type="subTitle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8"/>
          <p:cNvSpPr/>
          <p:nvPr/>
        </p:nvSpPr>
        <p:spPr>
          <a:xfrm>
            <a:off x="0" y="2689849"/>
            <a:ext cx="2770896" cy="1033530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0" y="0"/>
            <a:ext cx="1278158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dea principal">
  <p:cSld name="MAIN_POINT_1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rect b="b" l="l" r="r" t="t"/>
            <a:pathLst>
              <a:path extrusionOk="0" h="2763" w="9205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rect b="b" l="l" r="r" t="t"/>
            <a:pathLst>
              <a:path extrusionOk="0" h="2763" w="15325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rect b="b" l="l" r="r" t="t"/>
            <a:pathLst>
              <a:path extrusionOk="0" h="2775" w="1532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rect b="b" l="l" r="r" t="t"/>
            <a:pathLst>
              <a:path extrusionOk="0" h="2775" w="430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rect b="b" l="l" r="r" t="t"/>
            <a:pathLst>
              <a:path extrusionOk="0" h="2775" w="18027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rect b="b" l="l" r="r" t="t"/>
            <a:pathLst>
              <a:path extrusionOk="0" h="2764" w="12872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rect b="b" l="l" r="r" t="t"/>
            <a:pathLst>
              <a:path extrusionOk="0" h="2775" w="2882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rect b="b" l="l" r="r" t="t"/>
            <a:pathLst>
              <a:path extrusionOk="0" h="2764" w="8586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rect b="b" l="l" r="r" t="t"/>
            <a:pathLst>
              <a:path extrusionOk="0" h="2764" w="18396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rect b="b" l="l" r="r" t="t"/>
            <a:pathLst>
              <a:path extrusionOk="0" h="2763" w="12348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rect b="b" l="l" r="r" t="t"/>
            <a:pathLst>
              <a:path extrusionOk="0" h="2763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rect b="b" l="l" r="r" t="t"/>
            <a:pathLst>
              <a:path extrusionOk="0" h="2764" w="15325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rect b="b" l="l" r="r" t="t"/>
            <a:pathLst>
              <a:path extrusionOk="0" h="2764" w="2882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rect b="b" l="l" r="r" t="t"/>
            <a:pathLst>
              <a:path extrusionOk="0" h="2775" w="8586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rect b="b" l="l" r="r" t="t"/>
            <a:pathLst>
              <a:path extrusionOk="0" h="2775" w="18396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rect b="b" l="l" r="r" t="t"/>
            <a:pathLst>
              <a:path extrusionOk="0" h="2763" w="12348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rect b="b" l="l" r="r" t="t"/>
            <a:pathLst>
              <a:path extrusionOk="0" h="2763" w="18087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rect b="b" l="l" r="r" t="t"/>
            <a:pathLst>
              <a:path extrusionOk="0" h="2775" w="16884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rect b="b" l="l" r="r" t="t"/>
            <a:pathLst>
              <a:path extrusionOk="0" h="92191" w="151663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rect b="b" l="l" r="r" t="t"/>
            <a:pathLst>
              <a:path extrusionOk="0" h="9133" w="5846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rect b="b" l="l" r="r" t="t"/>
            <a:pathLst>
              <a:path extrusionOk="0" h="9133" w="5859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rect b="b" l="l" r="r" t="t"/>
            <a:pathLst>
              <a:path extrusionOk="0" h="10955" w="3894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rect b="b" l="l" r="r" t="t"/>
            <a:pathLst>
              <a:path extrusionOk="0" h="2763" w="1244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rect b="b" l="l" r="r" t="t"/>
            <a:pathLst>
              <a:path extrusionOk="0" h="2764" w="18027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rect b="b" l="l" r="r" t="t"/>
            <a:pathLst>
              <a:path extrusionOk="0" h="2763" w="12443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b="1" sz="1600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9"/>
          <p:cNvSpPr txBox="1"/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220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/>
          <p:nvPr>
            <p:ph idx="1" type="subTitle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0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rect b="b" l="l" r="r" t="t"/>
            <a:pathLst>
              <a:path extrusionOk="0" h="5847" w="106491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b="1" sz="28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jpg"/><Relationship Id="rId4" Type="http://schemas.openxmlformats.org/officeDocument/2006/relationships/hyperlink" Target="https://www.flickr.com/photos/guillaumebrialon/3213750216/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5"/>
          <p:cNvSpPr txBox="1"/>
          <p:nvPr>
            <p:ph idx="4294967295" type="title"/>
          </p:nvPr>
        </p:nvSpPr>
        <p:spPr>
          <a:xfrm>
            <a:off x="303600" y="215400"/>
            <a:ext cx="8536800" cy="47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</a:rPr>
              <a:t>P</a:t>
            </a:r>
            <a:r>
              <a:rPr lang="en" sz="7200">
                <a:solidFill>
                  <a:schemeClr val="dk2"/>
                </a:solidFill>
              </a:rPr>
              <a:t>rogramación</a:t>
            </a:r>
            <a:r>
              <a:rPr lang="en" sz="7200">
                <a:solidFill>
                  <a:schemeClr val="dk2"/>
                </a:solidFill>
              </a:rPr>
              <a:t> en Java</a:t>
            </a:r>
            <a:endParaRPr sz="7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/>
          <p:nvPr>
            <p:ph type="title"/>
          </p:nvPr>
        </p:nvSpPr>
        <p:spPr>
          <a:xfrm>
            <a:off x="162025" y="2055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datos enteros</a:t>
            </a:r>
            <a:endParaRPr/>
          </a:p>
        </p:txBody>
      </p:sp>
      <p:sp>
        <p:nvSpPr>
          <p:cNvPr id="398" name="Google Shape;398;p34"/>
          <p:cNvSpPr txBox="1"/>
          <p:nvPr/>
        </p:nvSpPr>
        <p:spPr>
          <a:xfrm>
            <a:off x="393125" y="906075"/>
            <a:ext cx="10764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short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9" name="Google Shape;399;p34"/>
          <p:cNvSpPr txBox="1"/>
          <p:nvPr/>
        </p:nvSpPr>
        <p:spPr>
          <a:xfrm>
            <a:off x="393125" y="2532825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0" name="Google Shape;400;p34"/>
          <p:cNvSpPr txBox="1"/>
          <p:nvPr/>
        </p:nvSpPr>
        <p:spPr>
          <a:xfrm>
            <a:off x="1245309" y="2532825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1" name="Google Shape;401;p34"/>
          <p:cNvSpPr txBox="1"/>
          <p:nvPr/>
        </p:nvSpPr>
        <p:spPr>
          <a:xfrm>
            <a:off x="393100" y="2021513"/>
            <a:ext cx="8160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2097493" y="2532825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2949677" y="2532825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393125" y="3152288"/>
            <a:ext cx="10764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long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34"/>
          <p:cNvSpPr txBox="1"/>
          <p:nvPr/>
        </p:nvSpPr>
        <p:spPr>
          <a:xfrm>
            <a:off x="393118" y="140205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34"/>
          <p:cNvSpPr txBox="1"/>
          <p:nvPr/>
        </p:nvSpPr>
        <p:spPr>
          <a:xfrm>
            <a:off x="1245302" y="140205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34"/>
          <p:cNvSpPr txBox="1"/>
          <p:nvPr/>
        </p:nvSpPr>
        <p:spPr>
          <a:xfrm>
            <a:off x="393100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34"/>
          <p:cNvSpPr txBox="1"/>
          <p:nvPr/>
        </p:nvSpPr>
        <p:spPr>
          <a:xfrm>
            <a:off x="1245284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34"/>
          <p:cNvSpPr txBox="1"/>
          <p:nvPr/>
        </p:nvSpPr>
        <p:spPr>
          <a:xfrm>
            <a:off x="2097468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34"/>
          <p:cNvSpPr txBox="1"/>
          <p:nvPr/>
        </p:nvSpPr>
        <p:spPr>
          <a:xfrm>
            <a:off x="2949652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34"/>
          <p:cNvSpPr txBox="1"/>
          <p:nvPr/>
        </p:nvSpPr>
        <p:spPr>
          <a:xfrm>
            <a:off x="3801825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34"/>
          <p:cNvSpPr txBox="1"/>
          <p:nvPr/>
        </p:nvSpPr>
        <p:spPr>
          <a:xfrm>
            <a:off x="4654009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34"/>
          <p:cNvSpPr txBox="1"/>
          <p:nvPr/>
        </p:nvSpPr>
        <p:spPr>
          <a:xfrm>
            <a:off x="5506193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34"/>
          <p:cNvSpPr txBox="1"/>
          <p:nvPr/>
        </p:nvSpPr>
        <p:spPr>
          <a:xfrm>
            <a:off x="6358377" y="3667000"/>
            <a:ext cx="8160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34"/>
          <p:cNvSpPr txBox="1"/>
          <p:nvPr/>
        </p:nvSpPr>
        <p:spPr>
          <a:xfrm>
            <a:off x="2949675" y="1334800"/>
            <a:ext cx="25998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-32,768 to 32,767</a:t>
            </a:r>
            <a:endParaRPr b="1"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6" name="Google Shape;416;p34"/>
          <p:cNvSpPr txBox="1"/>
          <p:nvPr/>
        </p:nvSpPr>
        <p:spPr>
          <a:xfrm>
            <a:off x="3990400" y="2438650"/>
            <a:ext cx="45663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-2,147,483,648 to 2,147,483,647</a:t>
            </a:r>
            <a:endParaRPr b="1"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7" name="Google Shape;417;p34"/>
          <p:cNvSpPr txBox="1"/>
          <p:nvPr/>
        </p:nvSpPr>
        <p:spPr>
          <a:xfrm>
            <a:off x="1102175" y="4266300"/>
            <a:ext cx="77391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-9,223,372,036,854,775,808 to 9,223,372,036,854,775,807</a:t>
            </a:r>
            <a:endParaRPr b="1"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datos flotantes, booleanos y caracteres.</a:t>
            </a:r>
            <a:endParaRPr/>
          </a:p>
        </p:txBody>
      </p:sp>
      <p:graphicFrame>
        <p:nvGraphicFramePr>
          <p:cNvPr id="423" name="Google Shape;423;p35"/>
          <p:cNvGraphicFramePr/>
          <p:nvPr/>
        </p:nvGraphicFramePr>
        <p:xfrm>
          <a:off x="7200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{18FD83ED-22F7-4546-A59A-328918263D51}</a:tableStyleId>
              </a:tblPr>
              <a:tblGrid>
                <a:gridCol w="2568000"/>
                <a:gridCol w="2568000"/>
                <a:gridCol w="2568000"/>
              </a:tblGrid>
              <a:tr h="495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3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Tipo</a:t>
                      </a:r>
                      <a:endParaRPr b="1" sz="23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3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Tamaño</a:t>
                      </a:r>
                      <a:endParaRPr b="1" sz="23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3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Descripción</a:t>
                      </a:r>
                      <a:endParaRPr b="1" sz="23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68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float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 bytes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Almacena 6 a 7 decimales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68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double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 bytes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Almacena 15 decimales.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68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boolean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 bit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Almacena true o false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  <a:tr h="680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char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 bytes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Almacena un solo </a:t>
                      </a: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carácter</a:t>
                      </a:r>
                      <a:r>
                        <a:rPr lang="en" sz="18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/letra.</a:t>
                      </a:r>
                      <a:endParaRPr sz="18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6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y constantes</a:t>
            </a:r>
            <a:endParaRPr/>
          </a:p>
        </p:txBody>
      </p:sp>
      <p:sp>
        <p:nvSpPr>
          <p:cNvPr id="429" name="Google Shape;429;p36"/>
          <p:cNvSpPr txBox="1"/>
          <p:nvPr/>
        </p:nvSpPr>
        <p:spPr>
          <a:xfrm>
            <a:off x="441000" y="874500"/>
            <a:ext cx="8262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Conociendo la capacidad de cada tipo de dato, podemos almacenar datos en lo que llamamos variables.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36"/>
          <p:cNvSpPr txBox="1"/>
          <p:nvPr/>
        </p:nvSpPr>
        <p:spPr>
          <a:xfrm>
            <a:off x="430750" y="2116975"/>
            <a:ext cx="15738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 a = 3;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36"/>
          <p:cNvSpPr txBox="1"/>
          <p:nvPr/>
        </p:nvSpPr>
        <p:spPr>
          <a:xfrm>
            <a:off x="3831625" y="2116975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36"/>
          <p:cNvSpPr txBox="1"/>
          <p:nvPr/>
        </p:nvSpPr>
        <p:spPr>
          <a:xfrm>
            <a:off x="4924154" y="2116975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" name="Google Shape;433;p36"/>
          <p:cNvSpPr txBox="1"/>
          <p:nvPr/>
        </p:nvSpPr>
        <p:spPr>
          <a:xfrm>
            <a:off x="6016682" y="2116975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4" name="Google Shape;434;p36"/>
          <p:cNvSpPr txBox="1"/>
          <p:nvPr/>
        </p:nvSpPr>
        <p:spPr>
          <a:xfrm>
            <a:off x="7109211" y="2116975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00000011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430750" y="2922600"/>
            <a:ext cx="2498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final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 a = 3;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6" name="Google Shape;436;p36"/>
          <p:cNvSpPr txBox="1"/>
          <p:nvPr/>
        </p:nvSpPr>
        <p:spPr>
          <a:xfrm>
            <a:off x="3831625" y="2921700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36"/>
          <p:cNvSpPr txBox="1"/>
          <p:nvPr/>
        </p:nvSpPr>
        <p:spPr>
          <a:xfrm>
            <a:off x="4924154" y="2921700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36"/>
          <p:cNvSpPr txBox="1"/>
          <p:nvPr/>
        </p:nvSpPr>
        <p:spPr>
          <a:xfrm>
            <a:off x="6016682" y="2921700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36"/>
          <p:cNvSpPr txBox="1"/>
          <p:nvPr/>
        </p:nvSpPr>
        <p:spPr>
          <a:xfrm>
            <a:off x="7109211" y="2921700"/>
            <a:ext cx="10461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00000011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440" name="Google Shape;4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138" y="2922600"/>
            <a:ext cx="466200" cy="4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36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7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Operadores </a:t>
            </a:r>
            <a:r>
              <a:rPr lang="en"/>
              <a:t>aritméticos</a:t>
            </a:r>
            <a:endParaRPr/>
          </a:p>
        </p:txBody>
      </p:sp>
      <p:sp>
        <p:nvSpPr>
          <p:cNvPr id="447" name="Google Shape;447;p37"/>
          <p:cNvSpPr txBox="1"/>
          <p:nvPr/>
        </p:nvSpPr>
        <p:spPr>
          <a:xfrm>
            <a:off x="441000" y="874500"/>
            <a:ext cx="8262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Son operaciones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matemáticas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fundamentales que manipulan datos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numéricos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37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449" name="Google Shape;449;p37"/>
          <p:cNvSpPr txBox="1"/>
          <p:nvPr/>
        </p:nvSpPr>
        <p:spPr>
          <a:xfrm>
            <a:off x="441000" y="1892050"/>
            <a:ext cx="33957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Adicion: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nt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= 3 + 2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5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= a + 3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8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0" name="Google Shape;450;p37"/>
          <p:cNvSpPr txBox="1"/>
          <p:nvPr/>
        </p:nvSpPr>
        <p:spPr>
          <a:xfrm>
            <a:off x="441000" y="3266600"/>
            <a:ext cx="3150000" cy="13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Sustraccion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nt a = 8 - 2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6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= a - 3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3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1" name="Google Shape;451;p37"/>
          <p:cNvSpPr txBox="1"/>
          <p:nvPr/>
        </p:nvSpPr>
        <p:spPr>
          <a:xfrm>
            <a:off x="4291050" y="1892050"/>
            <a:ext cx="33957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Multiplicacion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nt a = 6 * 2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12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= 12 * 3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48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2" name="Google Shape;452;p37"/>
          <p:cNvSpPr txBox="1"/>
          <p:nvPr/>
        </p:nvSpPr>
        <p:spPr>
          <a:xfrm>
            <a:off x="4291050" y="3266600"/>
            <a:ext cx="28434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Division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= 12 / 2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6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Code"/>
              <a:buChar char="●"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= a / 3 </a:t>
            </a:r>
            <a:r>
              <a:rPr lang="en" sz="18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2</a:t>
            </a:r>
            <a:endParaRPr sz="18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8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 las variables y su tipo</a:t>
            </a:r>
            <a:endParaRPr/>
          </a:p>
        </p:txBody>
      </p:sp>
      <p:sp>
        <p:nvSpPr>
          <p:cNvPr id="458" name="Google Shape;458;p38"/>
          <p:cNvSpPr txBox="1"/>
          <p:nvPr/>
        </p:nvSpPr>
        <p:spPr>
          <a:xfrm>
            <a:off x="441000" y="874500"/>
            <a:ext cx="8262000" cy="4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Una empresa desea calcular el pago mensual realizado a sus empleados, el cual cuenta con las siguientes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características: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Sueldo básico: Se calcula en base al número total de horas trabajadas basada en una tarifa de horaria.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Bonificacion: Se calcula obteniendo el 20% del sueldo básico.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Sueldo neto: Se obtiene de descontar el 10% de la diferencia entre el sueldo básico y su bonificación.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 desea implementar una aplicación en Java que permita calcular el sueldo básico, la bonificación y el sueldo neto de un empleado.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9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Operadores </a:t>
            </a:r>
            <a:r>
              <a:rPr lang="en"/>
              <a:t>aritméticos</a:t>
            </a:r>
            <a:endParaRPr/>
          </a:p>
        </p:txBody>
      </p:sp>
      <p:sp>
        <p:nvSpPr>
          <p:cNvPr id="464" name="Google Shape;464;p39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465" name="Google Shape;465;p39"/>
          <p:cNvSpPr txBox="1"/>
          <p:nvPr/>
        </p:nvSpPr>
        <p:spPr>
          <a:xfrm>
            <a:off x="316075" y="1026700"/>
            <a:ext cx="83028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Operador modulo/resto es una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operación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que retorna el resto de una 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división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6" name="Google Shape;466;p39"/>
          <p:cNvSpPr txBox="1"/>
          <p:nvPr/>
        </p:nvSpPr>
        <p:spPr>
          <a:xfrm>
            <a:off x="316075" y="1929800"/>
            <a:ext cx="1463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4 / 2 = 2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" name="Google Shape;467;p39"/>
          <p:cNvSpPr txBox="1"/>
          <p:nvPr/>
        </p:nvSpPr>
        <p:spPr>
          <a:xfrm>
            <a:off x="376525" y="2591775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8" name="Google Shape;468;p39"/>
          <p:cNvSpPr txBox="1"/>
          <p:nvPr/>
        </p:nvSpPr>
        <p:spPr>
          <a:xfrm>
            <a:off x="712225" y="2591775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9" name="Google Shape;469;p39"/>
          <p:cNvSpPr txBox="1"/>
          <p:nvPr/>
        </p:nvSpPr>
        <p:spPr>
          <a:xfrm>
            <a:off x="1047925" y="2591775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" name="Google Shape;470;p39"/>
          <p:cNvSpPr txBox="1"/>
          <p:nvPr/>
        </p:nvSpPr>
        <p:spPr>
          <a:xfrm>
            <a:off x="1383625" y="2591775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1" name="Google Shape;471;p39"/>
          <p:cNvSpPr txBox="1"/>
          <p:nvPr/>
        </p:nvSpPr>
        <p:spPr>
          <a:xfrm>
            <a:off x="148225" y="3514550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2" name="Google Shape;472;p39"/>
          <p:cNvSpPr txBox="1"/>
          <p:nvPr/>
        </p:nvSpPr>
        <p:spPr>
          <a:xfrm>
            <a:off x="483925" y="3514550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3" name="Google Shape;473;p39"/>
          <p:cNvSpPr txBox="1"/>
          <p:nvPr/>
        </p:nvSpPr>
        <p:spPr>
          <a:xfrm>
            <a:off x="1323175" y="3514550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4" name="Google Shape;474;p39"/>
          <p:cNvSpPr txBox="1"/>
          <p:nvPr/>
        </p:nvSpPr>
        <p:spPr>
          <a:xfrm>
            <a:off x="1658875" y="3514550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75" name="Google Shape;475;p39"/>
          <p:cNvCxnSpPr>
            <a:endCxn id="472" idx="0"/>
          </p:cNvCxnSpPr>
          <p:nvPr/>
        </p:nvCxnSpPr>
        <p:spPr>
          <a:xfrm flipH="1">
            <a:off x="651775" y="2879750"/>
            <a:ext cx="396000" cy="6348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39"/>
          <p:cNvCxnSpPr>
            <a:endCxn id="473" idx="0"/>
          </p:cNvCxnSpPr>
          <p:nvPr/>
        </p:nvCxnSpPr>
        <p:spPr>
          <a:xfrm>
            <a:off x="1047925" y="2883050"/>
            <a:ext cx="443100" cy="6315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7" name="Google Shape;477;p39"/>
          <p:cNvSpPr txBox="1"/>
          <p:nvPr/>
        </p:nvSpPr>
        <p:spPr>
          <a:xfrm>
            <a:off x="3460050" y="1929800"/>
            <a:ext cx="17259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/ 2 = 2.5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8" name="Google Shape;478;p39"/>
          <p:cNvSpPr txBox="1"/>
          <p:nvPr/>
        </p:nvSpPr>
        <p:spPr>
          <a:xfrm>
            <a:off x="35679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9" name="Google Shape;479;p39"/>
          <p:cNvSpPr txBox="1"/>
          <p:nvPr/>
        </p:nvSpPr>
        <p:spPr>
          <a:xfrm>
            <a:off x="39036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0" name="Google Shape;480;p39"/>
          <p:cNvSpPr txBox="1"/>
          <p:nvPr/>
        </p:nvSpPr>
        <p:spPr>
          <a:xfrm>
            <a:off x="42393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1" name="Google Shape;481;p39"/>
          <p:cNvSpPr txBox="1"/>
          <p:nvPr/>
        </p:nvSpPr>
        <p:spPr>
          <a:xfrm>
            <a:off x="45750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2" name="Google Shape;482;p39"/>
          <p:cNvSpPr txBox="1"/>
          <p:nvPr/>
        </p:nvSpPr>
        <p:spPr>
          <a:xfrm>
            <a:off x="333962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3" name="Google Shape;483;p39"/>
          <p:cNvSpPr txBox="1"/>
          <p:nvPr/>
        </p:nvSpPr>
        <p:spPr>
          <a:xfrm>
            <a:off x="367532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4" name="Google Shape;484;p39"/>
          <p:cNvSpPr txBox="1"/>
          <p:nvPr/>
        </p:nvSpPr>
        <p:spPr>
          <a:xfrm>
            <a:off x="451457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5" name="Google Shape;485;p39"/>
          <p:cNvSpPr txBox="1"/>
          <p:nvPr/>
        </p:nvSpPr>
        <p:spPr>
          <a:xfrm>
            <a:off x="485027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86" name="Google Shape;486;p39"/>
          <p:cNvCxnSpPr>
            <a:endCxn id="483" idx="0"/>
          </p:cNvCxnSpPr>
          <p:nvPr/>
        </p:nvCxnSpPr>
        <p:spPr>
          <a:xfrm flipH="1">
            <a:off x="3843175" y="2881388"/>
            <a:ext cx="396000" cy="6348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39"/>
          <p:cNvCxnSpPr>
            <a:endCxn id="484" idx="0"/>
          </p:cNvCxnSpPr>
          <p:nvPr/>
        </p:nvCxnSpPr>
        <p:spPr>
          <a:xfrm>
            <a:off x="4239325" y="2884688"/>
            <a:ext cx="443100" cy="6315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39"/>
          <p:cNvSpPr txBox="1"/>
          <p:nvPr/>
        </p:nvSpPr>
        <p:spPr>
          <a:xfrm>
            <a:off x="4910725" y="259176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9" name="Google Shape;489;p39"/>
          <p:cNvSpPr txBox="1"/>
          <p:nvPr/>
        </p:nvSpPr>
        <p:spPr>
          <a:xfrm>
            <a:off x="4103400" y="3516200"/>
            <a:ext cx="1770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0" name="Google Shape;490;p39"/>
          <p:cNvSpPr txBox="1"/>
          <p:nvPr/>
        </p:nvSpPr>
        <p:spPr>
          <a:xfrm>
            <a:off x="5246425" y="3516200"/>
            <a:ext cx="1770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1" name="Google Shape;491;p39"/>
          <p:cNvSpPr txBox="1"/>
          <p:nvPr/>
        </p:nvSpPr>
        <p:spPr>
          <a:xfrm>
            <a:off x="6107850" y="1929800"/>
            <a:ext cx="14637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5 % 2 = 1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2" name="Google Shape;492;p39"/>
          <p:cNvSpPr txBox="1"/>
          <p:nvPr/>
        </p:nvSpPr>
        <p:spPr>
          <a:xfrm>
            <a:off x="62157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3" name="Google Shape;493;p39"/>
          <p:cNvSpPr txBox="1"/>
          <p:nvPr/>
        </p:nvSpPr>
        <p:spPr>
          <a:xfrm>
            <a:off x="65514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4" name="Google Shape;494;p39"/>
          <p:cNvSpPr txBox="1"/>
          <p:nvPr/>
        </p:nvSpPr>
        <p:spPr>
          <a:xfrm>
            <a:off x="68871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5" name="Google Shape;495;p39"/>
          <p:cNvSpPr txBox="1"/>
          <p:nvPr/>
        </p:nvSpPr>
        <p:spPr>
          <a:xfrm>
            <a:off x="7222825" y="2593413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6" name="Google Shape;496;p39"/>
          <p:cNvSpPr txBox="1"/>
          <p:nvPr/>
        </p:nvSpPr>
        <p:spPr>
          <a:xfrm>
            <a:off x="598742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7" name="Google Shape;497;p39"/>
          <p:cNvSpPr txBox="1"/>
          <p:nvPr/>
        </p:nvSpPr>
        <p:spPr>
          <a:xfrm>
            <a:off x="632312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716237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9" name="Google Shape;499;p39"/>
          <p:cNvSpPr txBox="1"/>
          <p:nvPr/>
        </p:nvSpPr>
        <p:spPr>
          <a:xfrm>
            <a:off x="7498075" y="3516188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0" name="Google Shape;500;p39"/>
          <p:cNvCxnSpPr>
            <a:endCxn id="497" idx="0"/>
          </p:cNvCxnSpPr>
          <p:nvPr/>
        </p:nvCxnSpPr>
        <p:spPr>
          <a:xfrm flipH="1">
            <a:off x="6490975" y="2881388"/>
            <a:ext cx="396000" cy="6348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39"/>
          <p:cNvCxnSpPr>
            <a:endCxn id="498" idx="0"/>
          </p:cNvCxnSpPr>
          <p:nvPr/>
        </p:nvCxnSpPr>
        <p:spPr>
          <a:xfrm>
            <a:off x="6887125" y="2884688"/>
            <a:ext cx="443100" cy="6315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39"/>
          <p:cNvSpPr txBox="1"/>
          <p:nvPr/>
        </p:nvSpPr>
        <p:spPr>
          <a:xfrm>
            <a:off x="7641475" y="2593425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9"/>
          <p:cNvSpPr txBox="1"/>
          <p:nvPr/>
        </p:nvSpPr>
        <p:spPr>
          <a:xfrm>
            <a:off x="8337325" y="3334250"/>
            <a:ext cx="335700" cy="288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9"/>
          <p:cNvSpPr/>
          <p:nvPr/>
        </p:nvSpPr>
        <p:spPr>
          <a:xfrm>
            <a:off x="7558525" y="2149124"/>
            <a:ext cx="998210" cy="1106638"/>
          </a:xfrm>
          <a:custGeom>
            <a:rect b="b" l="l" r="r" t="t"/>
            <a:pathLst>
              <a:path extrusionOk="0" h="41036" w="34606">
                <a:moveTo>
                  <a:pt x="0" y="267"/>
                </a:moveTo>
                <a:cubicBezTo>
                  <a:pt x="8212" y="267"/>
                  <a:pt x="18370" y="-799"/>
                  <a:pt x="24177" y="5008"/>
                </a:cubicBezTo>
                <a:cubicBezTo>
                  <a:pt x="33018" y="13849"/>
                  <a:pt x="34606" y="28534"/>
                  <a:pt x="34606" y="41036"/>
                </a:cubicBezTo>
              </a:path>
            </a:pathLst>
          </a:cu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/>
          <p:nvPr>
            <p:ph type="title"/>
          </p:nvPr>
        </p:nvSpPr>
        <p:spPr>
          <a:xfrm>
            <a:off x="162025" y="205500"/>
            <a:ext cx="8382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Declaración</a:t>
            </a:r>
            <a:r>
              <a:rPr lang="en"/>
              <a:t> de variables a partir de una </a:t>
            </a:r>
            <a:r>
              <a:rPr lang="en"/>
              <a:t>expresión</a:t>
            </a:r>
            <a:r>
              <a:rPr lang="en"/>
              <a:t>.</a:t>
            </a:r>
            <a:endParaRPr/>
          </a:p>
        </p:txBody>
      </p:sp>
      <p:pic>
        <p:nvPicPr>
          <p:cNvPr id="510" name="Google Shape;51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288" y="2251281"/>
            <a:ext cx="5868375" cy="64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1"/>
          <p:cNvSpPr txBox="1"/>
          <p:nvPr>
            <p:ph type="title"/>
          </p:nvPr>
        </p:nvSpPr>
        <p:spPr>
          <a:xfrm>
            <a:off x="162025" y="205500"/>
            <a:ext cx="8382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Calcule el </a:t>
            </a:r>
            <a:r>
              <a:rPr lang="en"/>
              <a:t>área</a:t>
            </a:r>
            <a:r>
              <a:rPr lang="en"/>
              <a:t> de un </a:t>
            </a:r>
            <a:r>
              <a:rPr lang="en"/>
              <a:t>círculo</a:t>
            </a:r>
            <a:endParaRPr/>
          </a:p>
        </p:txBody>
      </p:sp>
      <p:pic>
        <p:nvPicPr>
          <p:cNvPr id="516" name="Google Shape;5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8900" y="2215438"/>
            <a:ext cx="3266200" cy="71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control</a:t>
            </a:r>
            <a:endParaRPr/>
          </a:p>
        </p:txBody>
      </p:sp>
      <p:sp>
        <p:nvSpPr>
          <p:cNvPr id="522" name="Google Shape;522;p42"/>
          <p:cNvSpPr txBox="1"/>
          <p:nvPr/>
        </p:nvSpPr>
        <p:spPr>
          <a:xfrm>
            <a:off x="441000" y="1457100"/>
            <a:ext cx="8262000" cy="22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Administra el orden de las instrucciones. Nos permite tomar decisiones, repetir acciones o escoger diferentes caminos en determinada </a:t>
            </a: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situación</a:t>
            </a: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3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Operadores de </a:t>
            </a:r>
            <a:r>
              <a:rPr lang="en"/>
              <a:t>comparación</a:t>
            </a:r>
            <a:endParaRPr/>
          </a:p>
        </p:txBody>
      </p:sp>
      <p:graphicFrame>
        <p:nvGraphicFramePr>
          <p:cNvPr id="528" name="Google Shape;528;p43"/>
          <p:cNvGraphicFramePr/>
          <p:nvPr/>
        </p:nvGraphicFramePr>
        <p:xfrm>
          <a:off x="688325" y="154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{18FD83ED-22F7-4546-A59A-328918263D51}</a:tableStyleId>
              </a:tblPr>
              <a:tblGrid>
                <a:gridCol w="3604700"/>
                <a:gridCol w="36047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Operador</a:t>
                      </a:r>
                      <a:endParaRPr b="1"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Pregunta</a:t>
                      </a:r>
                      <a:endParaRPr b="1"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&gt; 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mayor que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&gt;=j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mayor o igual que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&lt; 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menor que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&lt;= 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menor o igual que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== 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igual a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</a:t>
                      </a: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 != j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¿i es diferente de j?</a:t>
                      </a:r>
                      <a:endParaRPr sz="17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29" name="Google Shape;529;p43"/>
          <p:cNvSpPr txBox="1"/>
          <p:nvPr/>
        </p:nvSpPr>
        <p:spPr>
          <a:xfrm>
            <a:off x="275075" y="874500"/>
            <a:ext cx="7926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Sean i y j dos variables del mismo tipo.</a:t>
            </a:r>
            <a:endParaRPr sz="22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6"/>
          <p:cNvSpPr txBox="1"/>
          <p:nvPr>
            <p:ph type="title"/>
          </p:nvPr>
        </p:nvSpPr>
        <p:spPr>
          <a:xfrm>
            <a:off x="1278000" y="2055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¿Que es la </a:t>
            </a:r>
            <a:r>
              <a:rPr lang="en" sz="3400"/>
              <a:t>programación</a:t>
            </a:r>
            <a:r>
              <a:rPr lang="en" sz="3400"/>
              <a:t>?</a:t>
            </a:r>
            <a:endParaRPr sz="3400"/>
          </a:p>
        </p:txBody>
      </p:sp>
      <p:sp>
        <p:nvSpPr>
          <p:cNvPr id="336" name="Google Shape;336;p26"/>
          <p:cNvSpPr txBox="1"/>
          <p:nvPr/>
        </p:nvSpPr>
        <p:spPr>
          <a:xfrm>
            <a:off x="921450" y="1656600"/>
            <a:ext cx="7301100" cy="18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Proceso de dar instrucciones a una computadora para realizar tareas 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específicas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4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Operadores de logicos</a:t>
            </a:r>
            <a:endParaRPr/>
          </a:p>
        </p:txBody>
      </p:sp>
      <p:sp>
        <p:nvSpPr>
          <p:cNvPr id="535" name="Google Shape;535;p44"/>
          <p:cNvSpPr txBox="1"/>
          <p:nvPr/>
        </p:nvSpPr>
        <p:spPr>
          <a:xfrm>
            <a:off x="330025" y="874500"/>
            <a:ext cx="79260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Sean a y b dos variables booleanas.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36" name="Google Shape;536;p44"/>
          <p:cNvSpPr txBox="1"/>
          <p:nvPr/>
        </p:nvSpPr>
        <p:spPr>
          <a:xfrm>
            <a:off x="525000" y="1768700"/>
            <a:ext cx="8094000" cy="22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Fira Code"/>
              <a:buChar char="●"/>
            </a:pPr>
            <a:r>
              <a:rPr b="1" lang="en" sz="26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n</a:t>
            </a:r>
            <a:r>
              <a:rPr b="1" lang="en" sz="26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ot</a:t>
            </a: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a</a:t>
            </a: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-&gt; True si a es False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				False si a es True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Fira Code"/>
              <a:buChar char="●"/>
            </a:pP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en" sz="26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b</a:t>
            </a: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-&gt; True si ambos son True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Fira Code"/>
              <a:buChar char="●"/>
            </a:pP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</a:t>
            </a: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en" sz="26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or</a:t>
            </a:r>
            <a:r>
              <a:rPr b="1"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b</a:t>
            </a: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-&gt; True si alguno de los dos o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ambos son True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37" name="Google Shape;537;p44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5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control: Branching</a:t>
            </a:r>
            <a:endParaRPr/>
          </a:p>
        </p:txBody>
      </p:sp>
      <p:sp>
        <p:nvSpPr>
          <p:cNvPr id="543" name="Google Shape;543;p45"/>
          <p:cNvSpPr txBox="1"/>
          <p:nvPr>
            <p:ph type="title"/>
          </p:nvPr>
        </p:nvSpPr>
        <p:spPr>
          <a:xfrm>
            <a:off x="7609800" y="4669350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44" name="Google Shape;544;p45"/>
          <p:cNvSpPr txBox="1"/>
          <p:nvPr/>
        </p:nvSpPr>
        <p:spPr>
          <a:xfrm>
            <a:off x="370925" y="874500"/>
            <a:ext cx="37653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Sentencia if/else</a:t>
            </a:r>
            <a:endParaRPr sz="22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45" name="Google Shape;545;p45"/>
          <p:cNvSpPr txBox="1"/>
          <p:nvPr/>
        </p:nvSpPr>
        <p:spPr>
          <a:xfrm>
            <a:off x="370925" y="1457375"/>
            <a:ext cx="2663100" cy="14145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f (&lt;condition&gt;) 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46" name="Google Shape;546;p45"/>
          <p:cNvSpPr txBox="1"/>
          <p:nvPr/>
        </p:nvSpPr>
        <p:spPr>
          <a:xfrm>
            <a:off x="3240450" y="1457700"/>
            <a:ext cx="2663100" cy="25008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if (&lt;condition&gt;) 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lse 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47" name="Google Shape;547;p45"/>
          <p:cNvSpPr txBox="1"/>
          <p:nvPr/>
        </p:nvSpPr>
        <p:spPr>
          <a:xfrm>
            <a:off x="6109975" y="1457700"/>
            <a:ext cx="2837700" cy="31431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if (&lt;condition&gt;) 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lse if </a:t>
            </a: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(&lt;condition&gt;){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else {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&lt;expression&gt;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 …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6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control-for loop</a:t>
            </a:r>
            <a:endParaRPr/>
          </a:p>
        </p:txBody>
      </p:sp>
      <p:sp>
        <p:nvSpPr>
          <p:cNvPr id="553" name="Google Shape;553;p46"/>
          <p:cNvSpPr txBox="1"/>
          <p:nvPr>
            <p:ph type="title"/>
          </p:nvPr>
        </p:nvSpPr>
        <p:spPr>
          <a:xfrm>
            <a:off x="7609800" y="4669350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54" name="Google Shape;554;p46"/>
          <p:cNvSpPr txBox="1"/>
          <p:nvPr/>
        </p:nvSpPr>
        <p:spPr>
          <a:xfrm>
            <a:off x="370925" y="874500"/>
            <a:ext cx="82620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La sentencia </a:t>
            </a:r>
            <a:r>
              <a:rPr b="1"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repite las instrucciones que tenga dentro de su alcance hasta que la </a:t>
            </a: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condición</a:t>
            </a: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ya no se cumpla</a:t>
            </a:r>
            <a:endParaRPr sz="22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55" name="Google Shape;555;p46"/>
          <p:cNvSpPr txBox="1"/>
          <p:nvPr/>
        </p:nvSpPr>
        <p:spPr>
          <a:xfrm>
            <a:off x="720000" y="2666200"/>
            <a:ext cx="7398300" cy="20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f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or (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inicialización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; condición; 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actualización) {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&lt;expresión&gt;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&lt;expresión&gt;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    …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47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control: while loop</a:t>
            </a:r>
            <a:endParaRPr/>
          </a:p>
        </p:txBody>
      </p:sp>
      <p:sp>
        <p:nvSpPr>
          <p:cNvPr id="561" name="Google Shape;561;p47"/>
          <p:cNvSpPr txBox="1"/>
          <p:nvPr>
            <p:ph type="title"/>
          </p:nvPr>
        </p:nvSpPr>
        <p:spPr>
          <a:xfrm>
            <a:off x="7609800" y="4669350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62" name="Google Shape;562;p47"/>
          <p:cNvSpPr txBox="1"/>
          <p:nvPr/>
        </p:nvSpPr>
        <p:spPr>
          <a:xfrm>
            <a:off x="370925" y="874500"/>
            <a:ext cx="82620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La sentencia </a:t>
            </a:r>
            <a:r>
              <a:rPr b="1"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while</a:t>
            </a:r>
            <a:r>
              <a:rPr lang="en" sz="22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repite las instrucciones que tenga dentro de su alcance hasta que la condición ya no se cumpla</a:t>
            </a:r>
            <a:endParaRPr sz="22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63" name="Google Shape;563;p47"/>
          <p:cNvSpPr txBox="1"/>
          <p:nvPr/>
        </p:nvSpPr>
        <p:spPr>
          <a:xfrm>
            <a:off x="2703475" y="2666250"/>
            <a:ext cx="3179100" cy="20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while(condicion){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&lt;expresión&gt;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&lt;expresión&gt;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      …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8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Flujo de control: for vs while</a:t>
            </a:r>
            <a:endParaRPr/>
          </a:p>
        </p:txBody>
      </p:sp>
      <p:sp>
        <p:nvSpPr>
          <p:cNvPr id="569" name="Google Shape;569;p48"/>
          <p:cNvSpPr txBox="1"/>
          <p:nvPr>
            <p:ph type="title"/>
          </p:nvPr>
        </p:nvSpPr>
        <p:spPr>
          <a:xfrm>
            <a:off x="7609800" y="4669350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70" name="Google Shape;570;p48"/>
          <p:cNvSpPr txBox="1"/>
          <p:nvPr/>
        </p:nvSpPr>
        <p:spPr>
          <a:xfrm>
            <a:off x="394625" y="1426800"/>
            <a:ext cx="38127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f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or loop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 conoce el 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número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de iteraciones.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Usa un contador.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1" name="Google Shape;571;p48"/>
          <p:cNvSpPr txBox="1"/>
          <p:nvPr/>
        </p:nvSpPr>
        <p:spPr>
          <a:xfrm>
            <a:off x="4687800" y="1426800"/>
            <a:ext cx="40497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while loop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No se conoce el 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número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de iteraciones.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 puede usar un contador pero debe ser inicializado antes y se incrementa dentro del loop.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9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rrays</a:t>
            </a:r>
            <a:endParaRPr/>
          </a:p>
        </p:txBody>
      </p:sp>
      <p:sp>
        <p:nvSpPr>
          <p:cNvPr id="577" name="Google Shape;577;p49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78" name="Google Shape;578;p49"/>
          <p:cNvSpPr txBox="1"/>
          <p:nvPr/>
        </p:nvSpPr>
        <p:spPr>
          <a:xfrm>
            <a:off x="162025" y="961375"/>
            <a:ext cx="8457000" cy="19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 una lista de valores indexados.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 puede crear un array de cualquier tipo.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○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int, double, String, etc…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Todos los elementos de un array deben de ser del mismo tipo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9" name="Google Shape;579;p49"/>
          <p:cNvSpPr txBox="1"/>
          <p:nvPr/>
        </p:nvSpPr>
        <p:spPr>
          <a:xfrm>
            <a:off x="720000" y="3279450"/>
            <a:ext cx="8523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0" name="Google Shape;580;p49"/>
          <p:cNvSpPr txBox="1"/>
          <p:nvPr/>
        </p:nvSpPr>
        <p:spPr>
          <a:xfrm>
            <a:off x="3461545" y="3279450"/>
            <a:ext cx="3429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…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1" name="Google Shape;581;p49"/>
          <p:cNvCxnSpPr>
            <a:stCxn id="579" idx="2"/>
          </p:cNvCxnSpPr>
          <p:nvPr/>
        </p:nvCxnSpPr>
        <p:spPr>
          <a:xfrm flipH="1" rot="-5400000">
            <a:off x="904350" y="3985650"/>
            <a:ext cx="617400" cy="133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49"/>
          <p:cNvSpPr txBox="1"/>
          <p:nvPr/>
        </p:nvSpPr>
        <p:spPr>
          <a:xfrm>
            <a:off x="1572300" y="3279450"/>
            <a:ext cx="8523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3" name="Google Shape;583;p49"/>
          <p:cNvCxnSpPr>
            <a:stCxn id="582" idx="2"/>
          </p:cNvCxnSpPr>
          <p:nvPr/>
        </p:nvCxnSpPr>
        <p:spPr>
          <a:xfrm flipH="1" rot="-5400000">
            <a:off x="1756650" y="3985650"/>
            <a:ext cx="617400" cy="133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49"/>
          <p:cNvSpPr txBox="1"/>
          <p:nvPr/>
        </p:nvSpPr>
        <p:spPr>
          <a:xfrm>
            <a:off x="2424600" y="3279450"/>
            <a:ext cx="8523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5" name="Google Shape;585;p49"/>
          <p:cNvCxnSpPr>
            <a:stCxn id="584" idx="2"/>
          </p:cNvCxnSpPr>
          <p:nvPr/>
        </p:nvCxnSpPr>
        <p:spPr>
          <a:xfrm flipH="1" rot="-5400000">
            <a:off x="2608950" y="3985650"/>
            <a:ext cx="617400" cy="133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49"/>
          <p:cNvSpPr txBox="1"/>
          <p:nvPr/>
        </p:nvSpPr>
        <p:spPr>
          <a:xfrm>
            <a:off x="1146151" y="4368600"/>
            <a:ext cx="4263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7" name="Google Shape;587;p49"/>
          <p:cNvSpPr txBox="1"/>
          <p:nvPr/>
        </p:nvSpPr>
        <p:spPr>
          <a:xfrm>
            <a:off x="1998451" y="4368600"/>
            <a:ext cx="4263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8" name="Google Shape;588;p49"/>
          <p:cNvSpPr txBox="1"/>
          <p:nvPr/>
        </p:nvSpPr>
        <p:spPr>
          <a:xfrm>
            <a:off x="2850751" y="4368600"/>
            <a:ext cx="4263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9" name="Google Shape;589;p49"/>
          <p:cNvSpPr txBox="1"/>
          <p:nvPr/>
        </p:nvSpPr>
        <p:spPr>
          <a:xfrm>
            <a:off x="3959400" y="3279450"/>
            <a:ext cx="8523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-3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90" name="Google Shape;590;p49"/>
          <p:cNvCxnSpPr>
            <a:stCxn id="589" idx="2"/>
          </p:cNvCxnSpPr>
          <p:nvPr/>
        </p:nvCxnSpPr>
        <p:spPr>
          <a:xfrm flipH="1" rot="-5400000">
            <a:off x="4143750" y="3985650"/>
            <a:ext cx="617400" cy="133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49"/>
          <p:cNvSpPr txBox="1"/>
          <p:nvPr/>
        </p:nvSpPr>
        <p:spPr>
          <a:xfrm>
            <a:off x="4385549" y="4368600"/>
            <a:ext cx="758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n-1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92" name="Google Shape;592;p49"/>
          <p:cNvSpPr txBox="1"/>
          <p:nvPr/>
        </p:nvSpPr>
        <p:spPr>
          <a:xfrm>
            <a:off x="3513595" y="4220675"/>
            <a:ext cx="3429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…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0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</a:t>
            </a:r>
            <a:endParaRPr/>
          </a:p>
        </p:txBody>
      </p:sp>
      <p:sp>
        <p:nvSpPr>
          <p:cNvPr id="598" name="Google Shape;598;p50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599" name="Google Shape;599;p50"/>
          <p:cNvSpPr txBox="1"/>
          <p:nvPr/>
        </p:nvSpPr>
        <p:spPr>
          <a:xfrm>
            <a:off x="162025" y="961375"/>
            <a:ext cx="84570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Los 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índices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empiezan en </a:t>
            </a:r>
            <a:r>
              <a:rPr b="1"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cero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y terminan en el </a:t>
            </a:r>
            <a:r>
              <a:rPr b="1"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tamaño - 1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0" name="Google Shape;600;p50"/>
          <p:cNvSpPr txBox="1"/>
          <p:nvPr/>
        </p:nvSpPr>
        <p:spPr>
          <a:xfrm>
            <a:off x="162025" y="2224675"/>
            <a:ext cx="5979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01" name="Google Shape;601;p50"/>
          <p:cNvCxnSpPr>
            <a:stCxn id="600" idx="2"/>
          </p:cNvCxnSpPr>
          <p:nvPr/>
        </p:nvCxnSpPr>
        <p:spPr>
          <a:xfrm flipH="1" rot="-5400000">
            <a:off x="199225" y="2950825"/>
            <a:ext cx="617400" cy="9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50"/>
          <p:cNvSpPr txBox="1"/>
          <p:nvPr/>
        </p:nvSpPr>
        <p:spPr>
          <a:xfrm>
            <a:off x="759794" y="2224675"/>
            <a:ext cx="5979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03" name="Google Shape;603;p50"/>
          <p:cNvCxnSpPr>
            <a:stCxn id="602" idx="2"/>
          </p:cNvCxnSpPr>
          <p:nvPr/>
        </p:nvCxnSpPr>
        <p:spPr>
          <a:xfrm flipH="1" rot="-5400000">
            <a:off x="796994" y="2950825"/>
            <a:ext cx="617400" cy="9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4" name="Google Shape;604;p50"/>
          <p:cNvSpPr txBox="1"/>
          <p:nvPr/>
        </p:nvSpPr>
        <p:spPr>
          <a:xfrm>
            <a:off x="1357562" y="2224675"/>
            <a:ext cx="5979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05" name="Google Shape;605;p50"/>
          <p:cNvCxnSpPr>
            <a:stCxn id="604" idx="2"/>
          </p:cNvCxnSpPr>
          <p:nvPr/>
        </p:nvCxnSpPr>
        <p:spPr>
          <a:xfrm flipH="1" rot="-5400000">
            <a:off x="1394762" y="2950825"/>
            <a:ext cx="617400" cy="9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50"/>
          <p:cNvSpPr txBox="1"/>
          <p:nvPr/>
        </p:nvSpPr>
        <p:spPr>
          <a:xfrm>
            <a:off x="460910" y="3313825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7" name="Google Shape;607;p50"/>
          <p:cNvSpPr txBox="1"/>
          <p:nvPr/>
        </p:nvSpPr>
        <p:spPr>
          <a:xfrm>
            <a:off x="1058679" y="3313825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8" name="Google Shape;608;p50"/>
          <p:cNvSpPr txBox="1"/>
          <p:nvPr/>
        </p:nvSpPr>
        <p:spPr>
          <a:xfrm>
            <a:off x="1656447" y="3313825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9" name="Google Shape;609;p50"/>
          <p:cNvSpPr txBox="1"/>
          <p:nvPr/>
        </p:nvSpPr>
        <p:spPr>
          <a:xfrm>
            <a:off x="4047750" y="2202025"/>
            <a:ext cx="47340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21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nt</a:t>
            </a: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[] values = </a:t>
            </a:r>
            <a:r>
              <a:rPr lang="en" sz="2100">
                <a:solidFill>
                  <a:srgbClr val="DD7E6B"/>
                </a:solidFill>
                <a:latin typeface="Fira Code"/>
                <a:ea typeface="Fira Code"/>
                <a:cs typeface="Fira Code"/>
                <a:sym typeface="Fira Code"/>
              </a:rPr>
              <a:t>new</a:t>
            </a: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int[5];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</a:t>
            </a: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alues[0] = 12; //</a:t>
            </a:r>
            <a:r>
              <a:rPr lang="en" sz="21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correcto</a:t>
            </a:r>
            <a:endParaRPr sz="21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</a:t>
            </a: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alues[4] = 12; //</a:t>
            </a:r>
            <a:r>
              <a:rPr lang="en" sz="21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correcto</a:t>
            </a:r>
            <a:endParaRPr sz="21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values[5] = 12; //</a:t>
            </a:r>
            <a:r>
              <a:rPr lang="en" sz="2100">
                <a:solidFill>
                  <a:srgbClr val="FF0000"/>
                </a:solidFill>
                <a:latin typeface="Fira Code"/>
                <a:ea typeface="Fira Code"/>
                <a:cs typeface="Fira Code"/>
                <a:sym typeface="Fira Code"/>
              </a:rPr>
              <a:t>incorrecto</a:t>
            </a:r>
            <a:endParaRPr sz="2100">
              <a:solidFill>
                <a:srgbClr val="FF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10" name="Google Shape;610;p50"/>
          <p:cNvSpPr txBox="1"/>
          <p:nvPr/>
        </p:nvSpPr>
        <p:spPr>
          <a:xfrm>
            <a:off x="1955444" y="2224675"/>
            <a:ext cx="5979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11" name="Google Shape;611;p50"/>
          <p:cNvCxnSpPr>
            <a:stCxn id="610" idx="2"/>
          </p:cNvCxnSpPr>
          <p:nvPr/>
        </p:nvCxnSpPr>
        <p:spPr>
          <a:xfrm flipH="1" rot="-5400000">
            <a:off x="1992644" y="2950825"/>
            <a:ext cx="617400" cy="9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" name="Google Shape;612;p50"/>
          <p:cNvSpPr txBox="1"/>
          <p:nvPr/>
        </p:nvSpPr>
        <p:spPr>
          <a:xfrm>
            <a:off x="2553212" y="2224675"/>
            <a:ext cx="597900" cy="464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13" name="Google Shape;613;p50"/>
          <p:cNvCxnSpPr>
            <a:stCxn id="612" idx="2"/>
          </p:cNvCxnSpPr>
          <p:nvPr/>
        </p:nvCxnSpPr>
        <p:spPr>
          <a:xfrm flipH="1" rot="-5400000">
            <a:off x="2590412" y="2950825"/>
            <a:ext cx="617400" cy="93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4" name="Google Shape;614;p50"/>
          <p:cNvSpPr txBox="1"/>
          <p:nvPr/>
        </p:nvSpPr>
        <p:spPr>
          <a:xfrm>
            <a:off x="2254329" y="3313825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15" name="Google Shape;615;p50"/>
          <p:cNvSpPr txBox="1"/>
          <p:nvPr/>
        </p:nvSpPr>
        <p:spPr>
          <a:xfrm>
            <a:off x="2852097" y="3313825"/>
            <a:ext cx="2991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16" name="Google Shape;616;p50"/>
          <p:cNvSpPr txBox="1"/>
          <p:nvPr/>
        </p:nvSpPr>
        <p:spPr>
          <a:xfrm>
            <a:off x="79100" y="4039250"/>
            <a:ext cx="1959300" cy="4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t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amaño = 5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51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Inicialización</a:t>
            </a:r>
            <a:r>
              <a:rPr lang="en"/>
              <a:t> arrays</a:t>
            </a:r>
            <a:endParaRPr/>
          </a:p>
        </p:txBody>
      </p:sp>
      <p:sp>
        <p:nvSpPr>
          <p:cNvPr id="622" name="Google Shape;622;p51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623" name="Google Shape;623;p51"/>
          <p:cNvSpPr txBox="1"/>
          <p:nvPr/>
        </p:nvSpPr>
        <p:spPr>
          <a:xfrm>
            <a:off x="1789350" y="1551300"/>
            <a:ext cx="55653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int[] values = {1, 3, 11, 3}</a:t>
            </a:r>
            <a:endParaRPr sz="2500">
              <a:solidFill>
                <a:srgbClr val="FF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4" name="Google Shape;624;p51"/>
          <p:cNvSpPr txBox="1"/>
          <p:nvPr/>
        </p:nvSpPr>
        <p:spPr>
          <a:xfrm>
            <a:off x="1054650" y="2900700"/>
            <a:ext cx="70347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{} solo se usa cuando se declara la variable</a:t>
            </a:r>
            <a:endParaRPr sz="2500">
              <a:solidFill>
                <a:srgbClr val="FF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2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Acceso a arrays y variable </a:t>
            </a:r>
            <a:r>
              <a:rPr lang="en"/>
              <a:t>length</a:t>
            </a:r>
            <a:endParaRPr/>
          </a:p>
        </p:txBody>
      </p:sp>
      <p:sp>
        <p:nvSpPr>
          <p:cNvPr id="630" name="Google Shape;630;p52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  <p:sp>
        <p:nvSpPr>
          <p:cNvPr id="631" name="Google Shape;631;p52"/>
          <p:cNvSpPr txBox="1"/>
          <p:nvPr/>
        </p:nvSpPr>
        <p:spPr>
          <a:xfrm>
            <a:off x="162025" y="1065400"/>
            <a:ext cx="84570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Se usa el operador []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values[index]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2" name="Google Shape;632;p52"/>
          <p:cNvSpPr txBox="1"/>
          <p:nvPr/>
        </p:nvSpPr>
        <p:spPr>
          <a:xfrm>
            <a:off x="173250" y="2502575"/>
            <a:ext cx="8797500" cy="20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Ejemplo: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values = { 12, 24, -23, 47};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values[3] = 18; 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{12, 24, -23, </a:t>
            </a:r>
            <a:r>
              <a:rPr b="1" lang="en" sz="2400">
                <a:solidFill>
                  <a:srgbClr val="FF0000"/>
                </a:solidFill>
                <a:latin typeface="Fira Code"/>
                <a:ea typeface="Fira Code"/>
                <a:cs typeface="Fira Code"/>
                <a:sym typeface="Fira Code"/>
              </a:rPr>
              <a:t>18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4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x = values[1] + 3; 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{12, </a:t>
            </a:r>
            <a:r>
              <a:rPr b="1" lang="en" sz="2400">
                <a:solidFill>
                  <a:srgbClr val="FF0000"/>
                </a:solidFill>
                <a:latin typeface="Fira Code"/>
                <a:ea typeface="Fira Code"/>
                <a:cs typeface="Fira Code"/>
                <a:sym typeface="Fira Code"/>
              </a:rPr>
              <a:t>24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, -23, 18}</a:t>
            </a:r>
            <a:endParaRPr sz="24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size = values.lenght; </a:t>
            </a:r>
            <a:r>
              <a:rPr lang="en" sz="2400">
                <a:solidFill>
                  <a:srgbClr val="00FF00"/>
                </a:solidFill>
                <a:latin typeface="Fira Code"/>
                <a:ea typeface="Fira Code"/>
                <a:cs typeface="Fira Code"/>
                <a:sym typeface="Fira Code"/>
              </a:rPr>
              <a:t>// 4</a:t>
            </a:r>
            <a:endParaRPr sz="2400">
              <a:solidFill>
                <a:srgbClr val="00FF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3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Combinando loops y arrays</a:t>
            </a:r>
            <a:endParaRPr/>
          </a:p>
        </p:txBody>
      </p:sp>
      <p:sp>
        <p:nvSpPr>
          <p:cNvPr id="638" name="Google Shape;638;p53"/>
          <p:cNvSpPr txBox="1"/>
          <p:nvPr/>
        </p:nvSpPr>
        <p:spPr>
          <a:xfrm>
            <a:off x="162025" y="1101250"/>
            <a:ext cx="8797500" cy="3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values = { 12, 24, -23, 47};</a:t>
            </a:r>
            <a:b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</a:b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i=0; i&lt;values.length; i++) {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values[i] = i;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y = values[i] * values[i];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System.out.println(y);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53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7"/>
          <p:cNvSpPr txBox="1"/>
          <p:nvPr>
            <p:ph type="title"/>
          </p:nvPr>
        </p:nvSpPr>
        <p:spPr>
          <a:xfrm>
            <a:off x="401050" y="9885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Al final del día…</a:t>
            </a:r>
            <a:endParaRPr sz="3400"/>
          </a:p>
        </p:txBody>
      </p:sp>
      <p:sp>
        <p:nvSpPr>
          <p:cNvPr id="342" name="Google Shape;342;p27"/>
          <p:cNvSpPr txBox="1"/>
          <p:nvPr/>
        </p:nvSpPr>
        <p:spPr>
          <a:xfrm>
            <a:off x="614350" y="767850"/>
            <a:ext cx="7301100" cy="10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Las computadoras 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sólo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entienden 0’s y 1’s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343" name="Google Shape;3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575" y="1943700"/>
            <a:ext cx="5397301" cy="304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4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Combinando loops y arrays</a:t>
            </a:r>
            <a:endParaRPr/>
          </a:p>
        </p:txBody>
      </p:sp>
      <p:sp>
        <p:nvSpPr>
          <p:cNvPr id="645" name="Google Shape;645;p54"/>
          <p:cNvSpPr txBox="1"/>
          <p:nvPr/>
        </p:nvSpPr>
        <p:spPr>
          <a:xfrm>
            <a:off x="173250" y="1078475"/>
            <a:ext cx="8797500" cy="35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[] values = </a:t>
            </a:r>
            <a:r>
              <a:rPr lang="en" sz="24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new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[5];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int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i = 0;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while</a:t>
            </a: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(i &lt; values.length){ 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values[i] = i;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int y = values[i] * values[i];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System.out.println(y);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i++;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6" name="Google Shape;646;p54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55"/>
          <p:cNvSpPr txBox="1"/>
          <p:nvPr>
            <p:ph type="title"/>
          </p:nvPr>
        </p:nvSpPr>
        <p:spPr>
          <a:xfrm>
            <a:off x="162025" y="205500"/>
            <a:ext cx="8457000" cy="39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Programación</a:t>
            </a:r>
            <a:r>
              <a:rPr lang="en" sz="3500"/>
              <a:t> Orientada a objetos</a:t>
            </a:r>
            <a:endParaRPr sz="3500"/>
          </a:p>
        </p:txBody>
      </p:sp>
      <p:sp>
        <p:nvSpPr>
          <p:cNvPr id="652" name="Google Shape;652;p55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56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es un paradigma?</a:t>
            </a:r>
            <a:endParaRPr/>
          </a:p>
        </p:txBody>
      </p:sp>
      <p:sp>
        <p:nvSpPr>
          <p:cNvPr id="658" name="Google Shape;658;p56"/>
          <p:cNvSpPr txBox="1"/>
          <p:nvPr>
            <p:ph type="title"/>
          </p:nvPr>
        </p:nvSpPr>
        <p:spPr>
          <a:xfrm>
            <a:off x="7491300" y="4515275"/>
            <a:ext cx="11277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Ejemplo…</a:t>
            </a:r>
            <a:endParaRPr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7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Objetos</a:t>
            </a:r>
            <a:endParaRPr/>
          </a:p>
        </p:txBody>
      </p:sp>
      <p:sp>
        <p:nvSpPr>
          <p:cNvPr id="664" name="Google Shape;664;p57"/>
          <p:cNvSpPr txBox="1"/>
          <p:nvPr/>
        </p:nvSpPr>
        <p:spPr>
          <a:xfrm>
            <a:off x="162025" y="874500"/>
            <a:ext cx="70347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Representan datos de la vida real.</a:t>
            </a:r>
            <a:endParaRPr sz="2500">
              <a:solidFill>
                <a:srgbClr val="FF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65" name="Google Shape;66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6550" y="2006164"/>
            <a:ext cx="2050900" cy="20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57"/>
          <p:cNvSpPr txBox="1"/>
          <p:nvPr/>
        </p:nvSpPr>
        <p:spPr>
          <a:xfrm>
            <a:off x="3656100" y="4193900"/>
            <a:ext cx="1831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58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Atributos de un objeto</a:t>
            </a:r>
            <a:endParaRPr/>
          </a:p>
        </p:txBody>
      </p:sp>
      <p:sp>
        <p:nvSpPr>
          <p:cNvPr id="672" name="Google Shape;672;p58"/>
          <p:cNvSpPr txBox="1"/>
          <p:nvPr/>
        </p:nvSpPr>
        <p:spPr>
          <a:xfrm>
            <a:off x="162025" y="874500"/>
            <a:ext cx="85842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Representan como esta formado el objeto.</a:t>
            </a:r>
            <a:endParaRPr sz="2200">
              <a:solidFill>
                <a:srgbClr val="FF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73" name="Google Shape;67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475" y="2053539"/>
            <a:ext cx="2050900" cy="20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58"/>
          <p:cNvSpPr txBox="1"/>
          <p:nvPr/>
        </p:nvSpPr>
        <p:spPr>
          <a:xfrm>
            <a:off x="2109025" y="4241275"/>
            <a:ext cx="1831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75" name="Google Shape;675;p58"/>
          <p:cNvSpPr txBox="1"/>
          <p:nvPr/>
        </p:nvSpPr>
        <p:spPr>
          <a:xfrm>
            <a:off x="6121650" y="1963613"/>
            <a:ext cx="15660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Nombre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76" name="Google Shape;676;p58"/>
          <p:cNvSpPr txBox="1"/>
          <p:nvPr/>
        </p:nvSpPr>
        <p:spPr>
          <a:xfrm>
            <a:off x="6121650" y="2774813"/>
            <a:ext cx="1978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Apellido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77" name="Google Shape;677;p58"/>
          <p:cNvSpPr txBox="1"/>
          <p:nvPr/>
        </p:nvSpPr>
        <p:spPr>
          <a:xfrm>
            <a:off x="6121650" y="3586013"/>
            <a:ext cx="1138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Edad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78" name="Google Shape;678;p58"/>
          <p:cNvCxnSpPr>
            <a:endCxn id="675" idx="1"/>
          </p:cNvCxnSpPr>
          <p:nvPr/>
        </p:nvCxnSpPr>
        <p:spPr>
          <a:xfrm flipH="1" rot="10800000">
            <a:off x="3866850" y="2267813"/>
            <a:ext cx="2254800" cy="81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9" name="Google Shape;679;p58"/>
          <p:cNvCxnSpPr>
            <a:endCxn id="676" idx="1"/>
          </p:cNvCxnSpPr>
          <p:nvPr/>
        </p:nvCxnSpPr>
        <p:spPr>
          <a:xfrm>
            <a:off x="3866850" y="3079013"/>
            <a:ext cx="2254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0" name="Google Shape;680;p58"/>
          <p:cNvCxnSpPr>
            <a:endCxn id="677" idx="1"/>
          </p:cNvCxnSpPr>
          <p:nvPr/>
        </p:nvCxnSpPr>
        <p:spPr>
          <a:xfrm>
            <a:off x="3866850" y="3079013"/>
            <a:ext cx="2254800" cy="81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59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Métodos</a:t>
            </a:r>
            <a:r>
              <a:rPr lang="en"/>
              <a:t> de un objeto</a:t>
            </a:r>
            <a:endParaRPr/>
          </a:p>
        </p:txBody>
      </p:sp>
      <p:sp>
        <p:nvSpPr>
          <p:cNvPr id="686" name="Google Shape;686;p59"/>
          <p:cNvSpPr txBox="1"/>
          <p:nvPr/>
        </p:nvSpPr>
        <p:spPr>
          <a:xfrm>
            <a:off x="162025" y="874500"/>
            <a:ext cx="85842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Acciones que un objeto puede hacer.</a:t>
            </a:r>
            <a:endParaRPr sz="26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87" name="Google Shape;68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475" y="2053539"/>
            <a:ext cx="2050900" cy="205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59"/>
          <p:cNvSpPr txBox="1"/>
          <p:nvPr/>
        </p:nvSpPr>
        <p:spPr>
          <a:xfrm>
            <a:off x="2109025" y="4241275"/>
            <a:ext cx="1831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89" name="Google Shape;689;p59"/>
          <p:cNvSpPr txBox="1"/>
          <p:nvPr/>
        </p:nvSpPr>
        <p:spPr>
          <a:xfrm>
            <a:off x="6121650" y="1963613"/>
            <a:ext cx="15660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Login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90" name="Google Shape;690;p59"/>
          <p:cNvSpPr txBox="1"/>
          <p:nvPr/>
        </p:nvSpPr>
        <p:spPr>
          <a:xfrm>
            <a:off x="6121650" y="2774813"/>
            <a:ext cx="1978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Logout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91" name="Google Shape;691;p59"/>
          <p:cNvSpPr txBox="1"/>
          <p:nvPr/>
        </p:nvSpPr>
        <p:spPr>
          <a:xfrm>
            <a:off x="6121650" y="3586025"/>
            <a:ext cx="20508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Update profile</a:t>
            </a:r>
            <a:endParaRPr sz="29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92" name="Google Shape;692;p59"/>
          <p:cNvCxnSpPr>
            <a:endCxn id="689" idx="1"/>
          </p:cNvCxnSpPr>
          <p:nvPr/>
        </p:nvCxnSpPr>
        <p:spPr>
          <a:xfrm flipH="1" rot="10800000">
            <a:off x="3866850" y="2267813"/>
            <a:ext cx="2254800" cy="81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3" name="Google Shape;693;p59"/>
          <p:cNvCxnSpPr>
            <a:endCxn id="690" idx="1"/>
          </p:cNvCxnSpPr>
          <p:nvPr/>
        </p:nvCxnSpPr>
        <p:spPr>
          <a:xfrm>
            <a:off x="3866850" y="3079013"/>
            <a:ext cx="22548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4" name="Google Shape;694;p59"/>
          <p:cNvCxnSpPr>
            <a:endCxn id="691" idx="1"/>
          </p:cNvCxnSpPr>
          <p:nvPr/>
        </p:nvCxnSpPr>
        <p:spPr>
          <a:xfrm>
            <a:off x="3866850" y="3079025"/>
            <a:ext cx="2254800" cy="8112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60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Encapsulamiento</a:t>
            </a:r>
            <a:endParaRPr/>
          </a:p>
        </p:txBody>
      </p:sp>
      <p:sp>
        <p:nvSpPr>
          <p:cNvPr id="700" name="Google Shape;700;p60"/>
          <p:cNvSpPr txBox="1"/>
          <p:nvPr/>
        </p:nvSpPr>
        <p:spPr>
          <a:xfrm>
            <a:off x="837025" y="1809900"/>
            <a:ext cx="7217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 el proceso de empaquetar tanto atributos como 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métodos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dentro de una </a:t>
            </a:r>
            <a:r>
              <a:rPr b="1"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clase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61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Abstraccion</a:t>
            </a:r>
            <a:endParaRPr/>
          </a:p>
        </p:txBody>
      </p:sp>
      <p:sp>
        <p:nvSpPr>
          <p:cNvPr id="706" name="Google Shape;706;p61"/>
          <p:cNvSpPr txBox="1"/>
          <p:nvPr/>
        </p:nvSpPr>
        <p:spPr>
          <a:xfrm>
            <a:off x="837025" y="1809900"/>
            <a:ext cx="7217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 simplificar entidades de la vida real dentro de sus principales 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características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2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</a:t>
            </a:r>
            <a:endParaRPr/>
          </a:p>
        </p:txBody>
      </p:sp>
      <p:pic>
        <p:nvPicPr>
          <p:cNvPr id="712" name="Google Shape;71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7950" y="1177125"/>
            <a:ext cx="5148078" cy="3423676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62"/>
          <p:cNvSpPr txBox="1"/>
          <p:nvPr/>
        </p:nvSpPr>
        <p:spPr>
          <a:xfrm>
            <a:off x="1871725" y="4713425"/>
            <a:ext cx="51480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Fotografia de </a:t>
            </a:r>
            <a:r>
              <a:rPr lang="en" sz="1000" u="sng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Guillaume Brialon</a:t>
            </a:r>
            <a:r>
              <a:rPr lang="en" sz="10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en Flickr.</a:t>
            </a:r>
            <a:endParaRPr sz="10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63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</a:t>
            </a:r>
            <a:endParaRPr/>
          </a:p>
        </p:txBody>
      </p:sp>
      <p:sp>
        <p:nvSpPr>
          <p:cNvPr id="719" name="Google Shape;719;p63"/>
          <p:cNvSpPr txBox="1"/>
          <p:nvPr/>
        </p:nvSpPr>
        <p:spPr>
          <a:xfrm>
            <a:off x="837025" y="1809900"/>
            <a:ext cx="7217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 un molde que permite definir la estructura y comportamiento de los objetos.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8"/>
          <p:cNvSpPr txBox="1"/>
          <p:nvPr>
            <p:ph type="title"/>
          </p:nvPr>
        </p:nvSpPr>
        <p:spPr>
          <a:xfrm>
            <a:off x="118525" y="3432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¿Porque lenguajes de alto nivel?</a:t>
            </a:r>
            <a:endParaRPr/>
          </a:p>
        </p:txBody>
      </p:sp>
      <p:pic>
        <p:nvPicPr>
          <p:cNvPr id="349" name="Google Shape;3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75" y="1297400"/>
            <a:ext cx="4626475" cy="29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8"/>
          <p:cNvSpPr txBox="1"/>
          <p:nvPr/>
        </p:nvSpPr>
        <p:spPr>
          <a:xfrm>
            <a:off x="4894625" y="1305300"/>
            <a:ext cx="4088700" cy="253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Las instrucciones son 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código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binario.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La computadora solo acepta/entien	de 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código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binario.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64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Creando una clase</a:t>
            </a:r>
            <a:endParaRPr/>
          </a:p>
        </p:txBody>
      </p:sp>
      <p:sp>
        <p:nvSpPr>
          <p:cNvPr id="725" name="Google Shape;725;p64"/>
          <p:cNvSpPr txBox="1"/>
          <p:nvPr/>
        </p:nvSpPr>
        <p:spPr>
          <a:xfrm>
            <a:off x="162025" y="1172975"/>
            <a:ext cx="50691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public class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Usuario {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 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26" name="Google Shape;726;p64"/>
          <p:cNvSpPr txBox="1"/>
          <p:nvPr/>
        </p:nvSpPr>
        <p:spPr>
          <a:xfrm>
            <a:off x="866825" y="2062513"/>
            <a:ext cx="2207400" cy="6312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Atributos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27" name="Google Shape;727;p64"/>
          <p:cNvSpPr txBox="1"/>
          <p:nvPr/>
        </p:nvSpPr>
        <p:spPr>
          <a:xfrm>
            <a:off x="866825" y="2961538"/>
            <a:ext cx="1816200" cy="631200"/>
          </a:xfrm>
          <a:prstGeom prst="rect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Metodos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65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Ejemplo</a:t>
            </a:r>
            <a:endParaRPr/>
          </a:p>
        </p:txBody>
      </p:sp>
      <p:sp>
        <p:nvSpPr>
          <p:cNvPr id="733" name="Google Shape;733;p65"/>
          <p:cNvSpPr txBox="1"/>
          <p:nvPr/>
        </p:nvSpPr>
        <p:spPr>
          <a:xfrm>
            <a:off x="435900" y="1939775"/>
            <a:ext cx="8462100" cy="29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Escriba un programa que simule el crecimiento de la población de virus en humanos a lo largo del tiempo. Cada célula de virus se reproduce en algún intervalo de tiempo. Los pacientes pueden someterse a un tratamiento farmacológico para inhibir el proceso de reproducción y eliminar las células del virus de su cuerpo. Sin embargo, algunas de las células son resistentes a los medicamentos y pueden sobrevivir.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34" name="Google Shape;734;p65"/>
          <p:cNvSpPr txBox="1"/>
          <p:nvPr/>
        </p:nvSpPr>
        <p:spPr>
          <a:xfrm>
            <a:off x="435900" y="1238625"/>
            <a:ext cx="81615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Problema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: Modelado computacional en biología.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66"/>
          <p:cNvSpPr txBox="1"/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Ejemplo</a:t>
            </a:r>
            <a:endParaRPr/>
          </a:p>
        </p:txBody>
      </p:sp>
      <p:sp>
        <p:nvSpPr>
          <p:cNvPr id="740" name="Google Shape;740;p66"/>
          <p:cNvSpPr txBox="1"/>
          <p:nvPr/>
        </p:nvSpPr>
        <p:spPr>
          <a:xfrm>
            <a:off x="435900" y="1939775"/>
            <a:ext cx="8462100" cy="29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Escriba un programa que simule el crecimiento de la población de virus en humanos a lo largo del tiempo. Cada célula de virus se reproduce en algún intervalo de tiempo. Los pacientes pueden someterse a un tratamiento farmacológico para inhibir el proceso de reproducción y eliminar las células del virus de su cuerpo. Sin embargo, algunas de las células son resistentes a los medicamentos y pueden sobrevivir.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1" name="Google Shape;741;p66"/>
          <p:cNvSpPr txBox="1"/>
          <p:nvPr/>
        </p:nvSpPr>
        <p:spPr>
          <a:xfrm>
            <a:off x="435900" y="1238625"/>
            <a:ext cx="81615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Problema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: Modelado computacional en biología.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67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Creando una clase</a:t>
            </a:r>
            <a:endParaRPr/>
          </a:p>
        </p:txBody>
      </p:sp>
      <p:sp>
        <p:nvSpPr>
          <p:cNvPr id="747" name="Google Shape;747;p67"/>
          <p:cNvSpPr txBox="1"/>
          <p:nvPr/>
        </p:nvSpPr>
        <p:spPr>
          <a:xfrm>
            <a:off x="620388" y="1737900"/>
            <a:ext cx="56262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public class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Usuario {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String name;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String city;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nt age;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Usuario[] friends;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8" name="Google Shape;748;p67"/>
          <p:cNvSpPr/>
          <p:nvPr/>
        </p:nvSpPr>
        <p:spPr>
          <a:xfrm>
            <a:off x="4170913" y="1185150"/>
            <a:ext cx="1765850" cy="616250"/>
          </a:xfrm>
          <a:custGeom>
            <a:rect b="b" l="l" r="r" t="t"/>
            <a:pathLst>
              <a:path extrusionOk="0" h="24650" w="70634">
                <a:moveTo>
                  <a:pt x="0" y="24650"/>
                </a:moveTo>
                <a:cubicBezTo>
                  <a:pt x="15964" y="5493"/>
                  <a:pt x="45697" y="0"/>
                  <a:pt x="7063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9" name="Google Shape;749;p67"/>
          <p:cNvSpPr txBox="1"/>
          <p:nvPr/>
        </p:nvSpPr>
        <p:spPr>
          <a:xfrm>
            <a:off x="5936763" y="874500"/>
            <a:ext cx="202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Nombre de la clase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0" name="Google Shape;750;p67"/>
          <p:cNvSpPr/>
          <p:nvPr/>
        </p:nvSpPr>
        <p:spPr>
          <a:xfrm>
            <a:off x="5427925" y="2453225"/>
            <a:ext cx="296400" cy="1517100"/>
          </a:xfrm>
          <a:prstGeom prst="chevron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67"/>
          <p:cNvSpPr txBox="1"/>
          <p:nvPr/>
        </p:nvSpPr>
        <p:spPr>
          <a:xfrm>
            <a:off x="5936763" y="2842325"/>
            <a:ext cx="202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Atributos de la clase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68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Creando un objeto Usuario</a:t>
            </a:r>
            <a:endParaRPr/>
          </a:p>
        </p:txBody>
      </p:sp>
      <p:sp>
        <p:nvSpPr>
          <p:cNvPr id="757" name="Google Shape;757;p68"/>
          <p:cNvSpPr txBox="1"/>
          <p:nvPr/>
        </p:nvSpPr>
        <p:spPr>
          <a:xfrm>
            <a:off x="837025" y="1809900"/>
            <a:ext cx="7217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m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y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User = </a:t>
            </a:r>
            <a:r>
              <a:rPr lang="en" sz="2900">
                <a:solidFill>
                  <a:srgbClr val="EA9999"/>
                </a:solidFill>
                <a:latin typeface="Fira Code"/>
                <a:ea typeface="Fira Code"/>
                <a:cs typeface="Fira Code"/>
                <a:sym typeface="Fira Code"/>
              </a:rPr>
              <a:t>new</a:t>
            </a:r>
            <a:r>
              <a:rPr lang="en" sz="29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Usuario();</a:t>
            </a:r>
            <a:endParaRPr sz="29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8" name="Google Shape;758;p68"/>
          <p:cNvSpPr txBox="1"/>
          <p:nvPr/>
        </p:nvSpPr>
        <p:spPr>
          <a:xfrm>
            <a:off x="2785075" y="3523500"/>
            <a:ext cx="6139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E69138"/>
                </a:solidFill>
                <a:latin typeface="Fira Code"/>
                <a:ea typeface="Fira Code"/>
                <a:cs typeface="Fira Code"/>
                <a:sym typeface="Fira Code"/>
              </a:rPr>
              <a:t>¿Y </a:t>
            </a:r>
            <a:r>
              <a:rPr lang="en" sz="2900">
                <a:solidFill>
                  <a:srgbClr val="E69138"/>
                </a:solidFill>
                <a:latin typeface="Fira Code"/>
                <a:ea typeface="Fira Code"/>
                <a:cs typeface="Fira Code"/>
                <a:sym typeface="Fira Code"/>
              </a:rPr>
              <a:t>qué</a:t>
            </a:r>
            <a:r>
              <a:rPr lang="en" sz="2900">
                <a:solidFill>
                  <a:srgbClr val="E69138"/>
                </a:solidFill>
                <a:latin typeface="Fira Code"/>
                <a:ea typeface="Fira Code"/>
                <a:cs typeface="Fira Code"/>
                <a:sym typeface="Fira Code"/>
              </a:rPr>
              <a:t> pasa con el nombre, ciudad y </a:t>
            </a:r>
            <a:r>
              <a:rPr lang="en" sz="2900">
                <a:solidFill>
                  <a:srgbClr val="E69138"/>
                </a:solidFill>
                <a:latin typeface="Fira Code"/>
                <a:ea typeface="Fira Code"/>
                <a:cs typeface="Fira Code"/>
                <a:sym typeface="Fira Code"/>
              </a:rPr>
              <a:t>demás</a:t>
            </a:r>
            <a:r>
              <a:rPr lang="en" sz="2900">
                <a:solidFill>
                  <a:srgbClr val="E69138"/>
                </a:solidFill>
                <a:latin typeface="Fira Code"/>
                <a:ea typeface="Fira Code"/>
                <a:cs typeface="Fira Code"/>
                <a:sym typeface="Fira Code"/>
              </a:rPr>
              <a:t>?</a:t>
            </a:r>
            <a:endParaRPr sz="2900">
              <a:solidFill>
                <a:srgbClr val="E69138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69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Constructores</a:t>
            </a:r>
            <a:endParaRPr/>
          </a:p>
        </p:txBody>
      </p:sp>
      <p:sp>
        <p:nvSpPr>
          <p:cNvPr id="764" name="Google Shape;764;p69"/>
          <p:cNvSpPr txBox="1"/>
          <p:nvPr/>
        </p:nvSpPr>
        <p:spPr>
          <a:xfrm>
            <a:off x="162025" y="980300"/>
            <a:ext cx="576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Construyen el objeto :)</a:t>
            </a:r>
            <a:endParaRPr sz="3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5" name="Google Shape;765;p69"/>
          <p:cNvSpPr txBox="1"/>
          <p:nvPr/>
        </p:nvSpPr>
        <p:spPr>
          <a:xfrm>
            <a:off x="162025" y="1879350"/>
            <a:ext cx="87147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El nombre del constructor lleva el mismo nombre de la clase.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No retornan ningun dato.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Usualmente inicializan los atributos.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Todas las clases necesitan de uno.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0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Constructores</a:t>
            </a:r>
            <a:endParaRPr/>
          </a:p>
        </p:txBody>
      </p:sp>
      <p:sp>
        <p:nvSpPr>
          <p:cNvPr id="771" name="Google Shape;771;p70"/>
          <p:cNvSpPr txBox="1"/>
          <p:nvPr/>
        </p:nvSpPr>
        <p:spPr>
          <a:xfrm>
            <a:off x="720000" y="1007075"/>
            <a:ext cx="77040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public class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Usuario {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8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String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nombre;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8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String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ciudad;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Usuario(mi_nombre, mi_ciudad){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ombre = mi_nombre;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</a:t>
            </a: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iudad = mi_ciudad;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}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2" name="Google Shape;772;p70"/>
          <p:cNvSpPr/>
          <p:nvPr/>
        </p:nvSpPr>
        <p:spPr>
          <a:xfrm>
            <a:off x="4005775" y="1682900"/>
            <a:ext cx="2879875" cy="1173275"/>
          </a:xfrm>
          <a:custGeom>
            <a:rect b="b" l="l" r="r" t="t"/>
            <a:pathLst>
              <a:path extrusionOk="0" h="46931" w="115195">
                <a:moveTo>
                  <a:pt x="0" y="46931"/>
                </a:moveTo>
                <a:cubicBezTo>
                  <a:pt x="6708" y="45494"/>
                  <a:pt x="13118" y="42687"/>
                  <a:pt x="19910" y="41717"/>
                </a:cubicBezTo>
                <a:cubicBezTo>
                  <a:pt x="42773" y="38451"/>
                  <a:pt x="67303" y="39753"/>
                  <a:pt x="88174" y="29865"/>
                </a:cubicBezTo>
                <a:cubicBezTo>
                  <a:pt x="100306" y="24117"/>
                  <a:pt x="109191" y="12008"/>
                  <a:pt x="11519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3" name="Google Shape;773;p70"/>
          <p:cNvSpPr/>
          <p:nvPr/>
        </p:nvSpPr>
        <p:spPr>
          <a:xfrm>
            <a:off x="6817642" y="1694750"/>
            <a:ext cx="115400" cy="1185125"/>
          </a:xfrm>
          <a:custGeom>
            <a:rect b="b" l="l" r="r" t="t"/>
            <a:pathLst>
              <a:path extrusionOk="0" h="47405" w="4616">
                <a:moveTo>
                  <a:pt x="824" y="47405"/>
                </a:moveTo>
                <a:cubicBezTo>
                  <a:pt x="824" y="31553"/>
                  <a:pt x="-2473" y="14179"/>
                  <a:pt x="461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4" name="Google Shape;774;p70"/>
          <p:cNvSpPr/>
          <p:nvPr/>
        </p:nvSpPr>
        <p:spPr>
          <a:xfrm>
            <a:off x="5890125" y="3389500"/>
            <a:ext cx="260700" cy="669000"/>
          </a:xfrm>
          <a:prstGeom prst="chevron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70"/>
          <p:cNvSpPr txBox="1"/>
          <p:nvPr/>
        </p:nvSpPr>
        <p:spPr>
          <a:xfrm>
            <a:off x="6042050" y="915175"/>
            <a:ext cx="202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Atributos del constructor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6" name="Google Shape;776;p70"/>
          <p:cNvSpPr txBox="1"/>
          <p:nvPr/>
        </p:nvSpPr>
        <p:spPr>
          <a:xfrm>
            <a:off x="6265550" y="3354550"/>
            <a:ext cx="202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Inicializando</a:t>
            </a:r>
            <a:r>
              <a:rPr lang="en" sz="1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atributos</a:t>
            </a:r>
            <a:endParaRPr sz="18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1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Métodos</a:t>
            </a:r>
            <a:endParaRPr/>
          </a:p>
        </p:txBody>
      </p:sp>
      <p:sp>
        <p:nvSpPr>
          <p:cNvPr id="782" name="Google Shape;782;p71"/>
          <p:cNvSpPr txBox="1"/>
          <p:nvPr/>
        </p:nvSpPr>
        <p:spPr>
          <a:xfrm>
            <a:off x="1649100" y="1417350"/>
            <a:ext cx="67749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public class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Usuario {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String nombre;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…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</a:t>
            </a:r>
            <a:r>
              <a:rPr lang="en" sz="23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p</a:t>
            </a:r>
            <a:r>
              <a:rPr lang="en" sz="23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ublic void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sayName_nTimes(int n){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		&lt;implementation&gt;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3" name="Google Shape;783;p71"/>
          <p:cNvSpPr/>
          <p:nvPr/>
        </p:nvSpPr>
        <p:spPr>
          <a:xfrm>
            <a:off x="1005200" y="2747152"/>
            <a:ext cx="1163625" cy="1199373"/>
          </a:xfrm>
          <a:custGeom>
            <a:rect b="b" l="l" r="r" t="t"/>
            <a:pathLst>
              <a:path extrusionOk="0" h="39160" w="46545">
                <a:moveTo>
                  <a:pt x="46545" y="1710"/>
                </a:moveTo>
                <a:cubicBezTo>
                  <a:pt x="34087" y="-781"/>
                  <a:pt x="19515" y="-1034"/>
                  <a:pt x="8620" y="5502"/>
                </a:cubicBezTo>
                <a:cubicBezTo>
                  <a:pt x="-1305" y="11456"/>
                  <a:pt x="87" y="27586"/>
                  <a:pt x="87" y="3916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4" name="Google Shape;784;p71"/>
          <p:cNvSpPr txBox="1"/>
          <p:nvPr/>
        </p:nvSpPr>
        <p:spPr>
          <a:xfrm>
            <a:off x="0" y="4014275"/>
            <a:ext cx="2552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Especificador de acceso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5" name="Google Shape;785;p71"/>
          <p:cNvSpPr/>
          <p:nvPr/>
        </p:nvSpPr>
        <p:spPr>
          <a:xfrm>
            <a:off x="3792450" y="1315500"/>
            <a:ext cx="2631000" cy="1279950"/>
          </a:xfrm>
          <a:custGeom>
            <a:rect b="b" l="l" r="r" t="t"/>
            <a:pathLst>
              <a:path extrusionOk="0" h="51198" w="105240">
                <a:moveTo>
                  <a:pt x="0" y="51198"/>
                </a:moveTo>
                <a:cubicBezTo>
                  <a:pt x="27801" y="31340"/>
                  <a:pt x="71925" y="44571"/>
                  <a:pt x="98603" y="23229"/>
                </a:cubicBezTo>
                <a:cubicBezTo>
                  <a:pt x="104891" y="18198"/>
                  <a:pt x="105240" y="8053"/>
                  <a:pt x="105240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6" name="Google Shape;786;p71"/>
          <p:cNvSpPr txBox="1"/>
          <p:nvPr/>
        </p:nvSpPr>
        <p:spPr>
          <a:xfrm>
            <a:off x="5627725" y="436775"/>
            <a:ext cx="161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Dato de retorno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7" name="Google Shape;787;p71"/>
          <p:cNvSpPr/>
          <p:nvPr/>
        </p:nvSpPr>
        <p:spPr>
          <a:xfrm>
            <a:off x="5925700" y="2891725"/>
            <a:ext cx="181300" cy="1161450"/>
          </a:xfrm>
          <a:custGeom>
            <a:rect b="b" l="l" r="r" t="t"/>
            <a:pathLst>
              <a:path extrusionOk="0" h="46458" w="7252">
                <a:moveTo>
                  <a:pt x="0" y="0"/>
                </a:moveTo>
                <a:cubicBezTo>
                  <a:pt x="9697" y="12124"/>
                  <a:pt x="8228" y="31729"/>
                  <a:pt x="3318" y="46458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8" name="Google Shape;788;p71"/>
          <p:cNvSpPr/>
          <p:nvPr/>
        </p:nvSpPr>
        <p:spPr>
          <a:xfrm>
            <a:off x="7531236" y="2915450"/>
            <a:ext cx="172175" cy="1054775"/>
          </a:xfrm>
          <a:custGeom>
            <a:rect b="b" l="l" r="r" t="t"/>
            <a:pathLst>
              <a:path extrusionOk="0" h="42191" w="6887">
                <a:moveTo>
                  <a:pt x="3569" y="0"/>
                </a:moveTo>
                <a:cubicBezTo>
                  <a:pt x="-310" y="13563"/>
                  <a:pt x="-3083" y="32211"/>
                  <a:pt x="6887" y="42191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9" name="Google Shape;789;p71"/>
          <p:cNvSpPr txBox="1"/>
          <p:nvPr/>
        </p:nvSpPr>
        <p:spPr>
          <a:xfrm>
            <a:off x="5221500" y="4014275"/>
            <a:ext cx="141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Nombre </a:t>
            </a: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método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0" name="Google Shape;790;p71"/>
          <p:cNvSpPr txBox="1"/>
          <p:nvPr/>
        </p:nvSpPr>
        <p:spPr>
          <a:xfrm>
            <a:off x="7043125" y="4014275"/>
            <a:ext cx="1892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Argumentos</a:t>
            </a:r>
            <a:endParaRPr sz="21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2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Accediendo a atributos</a:t>
            </a:r>
            <a:endParaRPr/>
          </a:p>
        </p:txBody>
      </p:sp>
      <p:sp>
        <p:nvSpPr>
          <p:cNvPr id="796" name="Google Shape;796;p72"/>
          <p:cNvSpPr txBox="1"/>
          <p:nvPr/>
        </p:nvSpPr>
        <p:spPr>
          <a:xfrm>
            <a:off x="162025" y="944750"/>
            <a:ext cx="532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Usando el operador punto 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7" name="Google Shape;797;p72"/>
          <p:cNvSpPr txBox="1"/>
          <p:nvPr/>
        </p:nvSpPr>
        <p:spPr>
          <a:xfrm>
            <a:off x="162025" y="1843800"/>
            <a:ext cx="36066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object</a:t>
            </a: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" sz="25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atributo</a:t>
            </a:r>
            <a:endParaRPr sz="2500">
              <a:solidFill>
                <a:srgbClr val="4A86E8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8" name="Google Shape;798;p72"/>
          <p:cNvSpPr txBox="1"/>
          <p:nvPr/>
        </p:nvSpPr>
        <p:spPr>
          <a:xfrm>
            <a:off x="231450" y="2979875"/>
            <a:ext cx="8052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mi_usuario = </a:t>
            </a:r>
            <a:r>
              <a:rPr lang="en" sz="2200">
                <a:solidFill>
                  <a:srgbClr val="EA9999"/>
                </a:solidFill>
                <a:latin typeface="Fira Code"/>
                <a:ea typeface="Fira Code"/>
                <a:cs typeface="Fira Code"/>
                <a:sym typeface="Fira Code"/>
              </a:rPr>
              <a:t>new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" sz="22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“andres”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" sz="22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”Arequipa”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2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System.out.println(mi_usuario.nombre);</a:t>
            </a:r>
            <a:endParaRPr sz="2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System.out.println(mi_usuario.ciudad);</a:t>
            </a:r>
            <a:endParaRPr sz="2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73"/>
          <p:cNvSpPr txBox="1"/>
          <p:nvPr>
            <p:ph type="title"/>
          </p:nvPr>
        </p:nvSpPr>
        <p:spPr>
          <a:xfrm>
            <a:off x="162025" y="205500"/>
            <a:ext cx="82620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Llamando </a:t>
            </a:r>
            <a:r>
              <a:rPr lang="en"/>
              <a:t>métodos</a:t>
            </a:r>
            <a:endParaRPr/>
          </a:p>
        </p:txBody>
      </p:sp>
      <p:sp>
        <p:nvSpPr>
          <p:cNvPr id="804" name="Google Shape;804;p73"/>
          <p:cNvSpPr txBox="1"/>
          <p:nvPr/>
        </p:nvSpPr>
        <p:spPr>
          <a:xfrm>
            <a:off x="162025" y="944750"/>
            <a:ext cx="532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Usando el operador punto .</a:t>
            </a:r>
            <a:endParaRPr sz="25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5" name="Google Shape;805;p73"/>
          <p:cNvSpPr txBox="1"/>
          <p:nvPr/>
        </p:nvSpPr>
        <p:spPr>
          <a:xfrm>
            <a:off x="162025" y="1843800"/>
            <a:ext cx="5787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Char char="●"/>
            </a:pPr>
            <a:r>
              <a:rPr lang="en" sz="25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object</a:t>
            </a:r>
            <a:r>
              <a:rPr lang="en" sz="25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" sz="25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metodo(</a:t>
            </a:r>
            <a:r>
              <a:rPr lang="en" sz="2500">
                <a:solidFill>
                  <a:srgbClr val="6AA84F"/>
                </a:solidFill>
                <a:latin typeface="Fira Code"/>
                <a:ea typeface="Fira Code"/>
                <a:cs typeface="Fira Code"/>
                <a:sym typeface="Fira Code"/>
              </a:rPr>
              <a:t>[argumentos]</a:t>
            </a:r>
            <a:r>
              <a:rPr lang="en" sz="25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2500">
              <a:solidFill>
                <a:srgbClr val="4A86E8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6" name="Google Shape;806;p73"/>
          <p:cNvSpPr txBox="1"/>
          <p:nvPr/>
        </p:nvSpPr>
        <p:spPr>
          <a:xfrm>
            <a:off x="231450" y="2979875"/>
            <a:ext cx="8052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A86E8"/>
                </a:solidFill>
                <a:latin typeface="Fira Code"/>
                <a:ea typeface="Fira Code"/>
                <a:cs typeface="Fira Code"/>
                <a:sym typeface="Fira Code"/>
              </a:rPr>
              <a:t>Usuario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mi_usuario = </a:t>
            </a:r>
            <a:r>
              <a:rPr lang="en" sz="2200">
                <a:solidFill>
                  <a:srgbClr val="EA9999"/>
                </a:solidFill>
                <a:latin typeface="Fira Code"/>
                <a:ea typeface="Fira Code"/>
                <a:cs typeface="Fira Code"/>
                <a:sym typeface="Fira Code"/>
              </a:rPr>
              <a:t>new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" sz="22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“andres”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,</a:t>
            </a:r>
            <a:r>
              <a:rPr lang="en" sz="2200">
                <a:solidFill>
                  <a:srgbClr val="93C47D"/>
                </a:solidFill>
                <a:latin typeface="Fira Code"/>
                <a:ea typeface="Fira Code"/>
                <a:cs typeface="Fira Code"/>
                <a:sym typeface="Fira Code"/>
              </a:rPr>
              <a:t>”Arequipa”</a:t>
            </a: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2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mi_usuario.sayName_nTimes(10)</a:t>
            </a:r>
            <a:endParaRPr sz="2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9"/>
          <p:cNvSpPr txBox="1"/>
          <p:nvPr>
            <p:ph type="title"/>
          </p:nvPr>
        </p:nvSpPr>
        <p:spPr>
          <a:xfrm>
            <a:off x="118525" y="3432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¿Porque lenguajes de alto nivel?</a:t>
            </a:r>
            <a:endParaRPr/>
          </a:p>
        </p:txBody>
      </p:sp>
      <p:sp>
        <p:nvSpPr>
          <p:cNvPr id="356" name="Google Shape;356;p29"/>
          <p:cNvSpPr txBox="1"/>
          <p:nvPr/>
        </p:nvSpPr>
        <p:spPr>
          <a:xfrm>
            <a:off x="213350" y="1968950"/>
            <a:ext cx="31050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010101 0000 0011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010101 0001 0101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101010 0000 0001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010101 0000 1011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7" name="Google Shape;357;p29"/>
          <p:cNvSpPr txBox="1"/>
          <p:nvPr/>
        </p:nvSpPr>
        <p:spPr>
          <a:xfrm>
            <a:off x="213350" y="1457650"/>
            <a:ext cx="31050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Codigo maquina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8" name="Google Shape;358;p29"/>
          <p:cNvSpPr txBox="1"/>
          <p:nvPr/>
        </p:nvSpPr>
        <p:spPr>
          <a:xfrm>
            <a:off x="3399700" y="1968950"/>
            <a:ext cx="22059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MOV D1 0011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MOV D2 0101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ADD D1 D2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MOV D1 A1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9" name="Google Shape;359;p29"/>
          <p:cNvSpPr txBox="1"/>
          <p:nvPr/>
        </p:nvSpPr>
        <p:spPr>
          <a:xfrm>
            <a:off x="3399700" y="1457650"/>
            <a:ext cx="22059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Ensamblador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0" name="Google Shape;360;p29"/>
          <p:cNvSpPr txBox="1"/>
          <p:nvPr/>
        </p:nvSpPr>
        <p:spPr>
          <a:xfrm>
            <a:off x="6431175" y="2180700"/>
            <a:ext cx="22059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 = 3 + 5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1" name="Google Shape;361;p29"/>
          <p:cNvSpPr txBox="1"/>
          <p:nvPr/>
        </p:nvSpPr>
        <p:spPr>
          <a:xfrm>
            <a:off x="5819025" y="1457650"/>
            <a:ext cx="32676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Lenguaje alto nivel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0"/>
          <p:cNvSpPr txBox="1"/>
          <p:nvPr>
            <p:ph type="title"/>
          </p:nvPr>
        </p:nvSpPr>
        <p:spPr>
          <a:xfrm>
            <a:off x="118525" y="3432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 Java</a:t>
            </a:r>
            <a:endParaRPr/>
          </a:p>
        </p:txBody>
      </p:sp>
      <p:sp>
        <p:nvSpPr>
          <p:cNvPr id="367" name="Google Shape;367;p30"/>
          <p:cNvSpPr txBox="1"/>
          <p:nvPr/>
        </p:nvSpPr>
        <p:spPr>
          <a:xfrm>
            <a:off x="3076600" y="1305300"/>
            <a:ext cx="5963100" cy="27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Diseñado por James Gosling en 1995, cuando era empleado de Sun Microsystem.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En el 2009 Sun Microsystem es adquirida por Oracle.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En el 2010 James Gosling abandona la 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compañía.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368" name="Google Shape;3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075" y="1305300"/>
            <a:ext cx="1712976" cy="2570102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0"/>
          <p:cNvSpPr txBox="1"/>
          <p:nvPr/>
        </p:nvSpPr>
        <p:spPr>
          <a:xfrm>
            <a:off x="118525" y="4168500"/>
            <a:ext cx="30339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“Write once run anywhere”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1"/>
          <p:cNvSpPr txBox="1"/>
          <p:nvPr>
            <p:ph type="title"/>
          </p:nvPr>
        </p:nvSpPr>
        <p:spPr>
          <a:xfrm>
            <a:off x="118525" y="3432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JDK (Java Development Kit)</a:t>
            </a:r>
            <a:endParaRPr/>
          </a:p>
        </p:txBody>
      </p:sp>
      <p:sp>
        <p:nvSpPr>
          <p:cNvPr id="375" name="Google Shape;375;p31"/>
          <p:cNvSpPr txBox="1"/>
          <p:nvPr/>
        </p:nvSpPr>
        <p:spPr>
          <a:xfrm>
            <a:off x="659625" y="1329100"/>
            <a:ext cx="7055700" cy="27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JRE-Java Runtime 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Environment</a:t>
            </a: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-JVM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Compilador de Java.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Fira Code"/>
              <a:buChar char="●"/>
            </a:pPr>
            <a:r>
              <a:rPr lang="en" sz="23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Api de Java</a:t>
            </a:r>
            <a:endParaRPr sz="23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2"/>
          <p:cNvSpPr txBox="1"/>
          <p:nvPr>
            <p:ph type="title"/>
          </p:nvPr>
        </p:nvSpPr>
        <p:spPr>
          <a:xfrm>
            <a:off x="118525" y="3432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JDK</a:t>
            </a:r>
            <a:endParaRPr/>
          </a:p>
        </p:txBody>
      </p:sp>
      <p:pic>
        <p:nvPicPr>
          <p:cNvPr id="381" name="Google Shape;3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038" y="1500188"/>
            <a:ext cx="70199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2"/>
          <p:cNvSpPr txBox="1"/>
          <p:nvPr>
            <p:ph type="title"/>
          </p:nvPr>
        </p:nvSpPr>
        <p:spPr>
          <a:xfrm>
            <a:off x="6409525" y="3707300"/>
            <a:ext cx="1661400" cy="3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Infografia: EdTeam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"/>
          <p:cNvSpPr txBox="1"/>
          <p:nvPr>
            <p:ph type="title"/>
          </p:nvPr>
        </p:nvSpPr>
        <p:spPr>
          <a:xfrm>
            <a:off x="162025" y="205500"/>
            <a:ext cx="79524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datos</a:t>
            </a:r>
            <a:endParaRPr/>
          </a:p>
        </p:txBody>
      </p:sp>
      <p:sp>
        <p:nvSpPr>
          <p:cNvPr id="388" name="Google Shape;388;p33"/>
          <p:cNvSpPr txBox="1"/>
          <p:nvPr/>
        </p:nvSpPr>
        <p:spPr>
          <a:xfrm>
            <a:off x="343700" y="1091975"/>
            <a:ext cx="861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Los datos en la computadora se guardan en binario.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aphicFrame>
        <p:nvGraphicFramePr>
          <p:cNvPr id="389" name="Google Shape;389;p33"/>
          <p:cNvGraphicFramePr/>
          <p:nvPr/>
        </p:nvGraphicFramePr>
        <p:xfrm>
          <a:off x="2475800" y="232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{18FD83ED-22F7-4546-A59A-328918263D51}</a:tableStyleId>
              </a:tblPr>
              <a:tblGrid>
                <a:gridCol w="382850"/>
                <a:gridCol w="382850"/>
                <a:gridCol w="382850"/>
                <a:gridCol w="382850"/>
                <a:gridCol w="382850"/>
                <a:gridCol w="38285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FFFFF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 sz="2000">
                        <a:solidFill>
                          <a:srgbClr val="FFFFFF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390" name="Google Shape;390;p33"/>
          <p:cNvCxnSpPr/>
          <p:nvPr/>
        </p:nvCxnSpPr>
        <p:spPr>
          <a:xfrm>
            <a:off x="5370475" y="2571750"/>
            <a:ext cx="746700" cy="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1" name="Google Shape;391;p33"/>
          <p:cNvSpPr txBox="1"/>
          <p:nvPr/>
        </p:nvSpPr>
        <p:spPr>
          <a:xfrm>
            <a:off x="6146800" y="2328000"/>
            <a:ext cx="5214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49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" name="Google Shape;392;p33"/>
          <p:cNvSpPr txBox="1"/>
          <p:nvPr/>
        </p:nvSpPr>
        <p:spPr>
          <a:xfrm>
            <a:off x="343700" y="3384700"/>
            <a:ext cx="86160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ira Code"/>
              <a:buChar char="●"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En general usaremos bloques de 8 bits a lo que llamaremos bytes, es decir 1 byte 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estará</a:t>
            </a: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 formado por 8 bits.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gramming Lesson by Slidesgo">
  <a:themeElements>
    <a:clrScheme name="Simple Light">
      <a:dk1>
        <a:srgbClr val="2C292D"/>
      </a:dk1>
      <a:lt1>
        <a:srgbClr val="FFFFFF"/>
      </a:lt1>
      <a:dk2>
        <a:srgbClr val="FFD866"/>
      </a:dk2>
      <a:lt2>
        <a:srgbClr val="FF6188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